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7010400" cy="9236075"/>
  <p:embeddedFontLst>
    <p:embeddedFont>
      <p:font typeface="Arial Black"/>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3840">
          <p15:clr>
            <a:srgbClr val="A4A3A4"/>
          </p15:clr>
        </p15:guide>
      </p15:sldGuideLst>
    </p:ext>
    <p:ext uri="GoogleSlidesCustomDataVersion2">
      <go:slidesCustomData xmlns:go="http://customooxmlschemas.google.com/" r:id="rId40" roundtripDataSignature="AMtx7mhPd/dxXgBtqS39LKv9YH7dCnDR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ArialBlack-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3038475" cy="46369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339" y="1"/>
            <a:ext cx="3038475" cy="46369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44546"/>
            <a:ext cx="5607050" cy="363702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72379"/>
            <a:ext cx="3038475" cy="46369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339" y="8772379"/>
            <a:ext cx="3038475" cy="46369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0: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2: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3: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4: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4: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5: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6: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6: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8: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8: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9: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9: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0: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1: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1: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2: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2: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3: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3:notes"/>
          <p:cNvSpPr txBox="1"/>
          <p:nvPr>
            <p:ph idx="1" type="body"/>
          </p:nvPr>
        </p:nvSpPr>
        <p:spPr>
          <a:xfrm>
            <a:off x="701675" y="4444546"/>
            <a:ext cx="5607050" cy="36370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3:notes"/>
          <p:cNvSpPr txBox="1"/>
          <p:nvPr>
            <p:ph idx="12" type="sldNum"/>
          </p:nvPr>
        </p:nvSpPr>
        <p:spPr>
          <a:xfrm>
            <a:off x="3970339" y="8772379"/>
            <a:ext cx="3038475" cy="4636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4: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5: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5: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6: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6: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7: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7:notes"/>
          <p:cNvSpPr txBox="1"/>
          <p:nvPr>
            <p:ph idx="1" type="body"/>
          </p:nvPr>
        </p:nvSpPr>
        <p:spPr>
          <a:xfrm>
            <a:off x="701675" y="4444546"/>
            <a:ext cx="5607050" cy="36370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7:notes"/>
          <p:cNvSpPr txBox="1"/>
          <p:nvPr>
            <p:ph idx="12" type="sldNum"/>
          </p:nvPr>
        </p:nvSpPr>
        <p:spPr>
          <a:xfrm>
            <a:off x="3970339" y="8772379"/>
            <a:ext cx="3038475" cy="4636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8: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8: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9: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9: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0: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30: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1: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31: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2: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32: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3: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3: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701675" y="4444546"/>
            <a:ext cx="5607050" cy="363702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735013" y="1154113"/>
            <a:ext cx="5540375" cy="31162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sp>
        <p:nvSpPr>
          <p:cNvPr id="21" name="Google Shape;21;p3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5"/>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5" name="Google Shape;25;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3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29" name="Google Shape;29;p35"/>
          <p:cNvPicPr preferRelativeResize="0"/>
          <p:nvPr/>
        </p:nvPicPr>
        <p:blipFill rotWithShape="1">
          <a:blip r:embed="rId2">
            <a:alphaModFix/>
          </a:blip>
          <a:srcRect b="0" l="0" r="0" t="0"/>
          <a:stretch/>
        </p:blipFill>
        <p:spPr>
          <a:xfrm>
            <a:off x="111034" y="4186929"/>
            <a:ext cx="2671071" cy="267107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4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4"/>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4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5"/>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45"/>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4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6" name="Shape 36"/>
        <p:cNvGrpSpPr/>
        <p:nvPr/>
      </p:nvGrpSpPr>
      <p:grpSpPr>
        <a:xfrm>
          <a:off x="0" y="0"/>
          <a:ext cx="0" cy="0"/>
          <a:chOff x="0" y="0"/>
          <a:chExt cx="0" cy="0"/>
        </a:xfrm>
      </p:grpSpPr>
      <p:sp>
        <p:nvSpPr>
          <p:cNvPr id="37" name="Google Shape;37;p3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2" name="Shape 42"/>
        <p:cNvGrpSpPr/>
        <p:nvPr/>
      </p:nvGrpSpPr>
      <p:grpSpPr>
        <a:xfrm>
          <a:off x="0" y="0"/>
          <a:ext cx="0" cy="0"/>
          <a:chOff x="0" y="0"/>
          <a:chExt cx="0" cy="0"/>
        </a:xfrm>
      </p:grpSpPr>
      <p:sp>
        <p:nvSpPr>
          <p:cNvPr id="43" name="Google Shape;43;p3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8"/>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8"/>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7" name="Google Shape;47;p3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3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9"/>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4" name="Google Shape;54;p39"/>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4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0"/>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1" name="Google Shape;61;p40"/>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40"/>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3" name="Google Shape;63;p40"/>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4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2" name="Shape 72"/>
        <p:cNvGrpSpPr/>
        <p:nvPr/>
      </p:nvGrpSpPr>
      <p:grpSpPr>
        <a:xfrm>
          <a:off x="0" y="0"/>
          <a:ext cx="0" cy="0"/>
          <a:chOff x="0" y="0"/>
          <a:chExt cx="0" cy="0"/>
        </a:xfrm>
      </p:grpSpPr>
      <p:sp>
        <p:nvSpPr>
          <p:cNvPr id="73" name="Google Shape;73;p4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4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8" name="Google Shape;78;p4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43"/>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3"/>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3"/>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5" name="Google Shape;85;p43"/>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86" name="Google Shape;86;p43"/>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7" name="Google Shape;87;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4"/>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34"/>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pic>
        <p:nvPicPr>
          <p:cNvPr id="18" name="Google Shape;18;p34"/>
          <p:cNvPicPr preferRelativeResize="0"/>
          <p:nvPr/>
        </p:nvPicPr>
        <p:blipFill rotWithShape="1">
          <a:blip r:embed="rId1">
            <a:alphaModFix/>
          </a:blip>
          <a:srcRect b="0" l="0" r="0" t="0"/>
          <a:stretch/>
        </p:blipFill>
        <p:spPr>
          <a:xfrm>
            <a:off x="10231109" y="4945303"/>
            <a:ext cx="1987965" cy="1912697"/>
          </a:xfrm>
          <a:prstGeom prst="rect">
            <a:avLst/>
          </a:prstGeom>
          <a:noFill/>
          <a:ln>
            <a:noFill/>
          </a:ln>
        </p:spPr>
      </p:pic>
      <p:sp>
        <p:nvSpPr>
          <p:cNvPr id="19" name="Google Shape;19;p34"/>
          <p:cNvSpPr txBox="1"/>
          <p:nvPr/>
        </p:nvSpPr>
        <p:spPr>
          <a:xfrm>
            <a:off x="509231" y="6406487"/>
            <a:ext cx="43302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u="none" cap="none" strike="noStrike">
                <a:solidFill>
                  <a:schemeClr val="accent2"/>
                </a:solidFill>
                <a:latin typeface="Calibri"/>
                <a:ea typeface="Calibri"/>
                <a:cs typeface="Calibri"/>
                <a:sym typeface="Calibri"/>
              </a:rPr>
              <a:t>West Virginia State Treasurer’s Office</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sp>
        <p:nvSpPr>
          <p:cNvPr id="108" name="Google Shape;108;p1"/>
          <p:cNvSpPr txBox="1"/>
          <p:nvPr>
            <p:ph type="ctrTitle"/>
          </p:nvPr>
        </p:nvSpPr>
        <p:spPr>
          <a:xfrm>
            <a:off x="764274" y="816638"/>
            <a:ext cx="10786041" cy="977138"/>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6000"/>
              <a:buFont typeface="Calibri"/>
              <a:buNone/>
            </a:pPr>
            <a:r>
              <a:rPr lang="en-US" sz="6000">
                <a:solidFill>
                  <a:schemeClr val="dk1"/>
                </a:solidFill>
              </a:rPr>
              <a:t>EMERGENCY ACTION PLANNING</a:t>
            </a:r>
            <a:endParaRPr/>
          </a:p>
        </p:txBody>
      </p:sp>
      <p:sp>
        <p:nvSpPr>
          <p:cNvPr id="109" name="Google Shape;109;p1"/>
          <p:cNvSpPr txBox="1"/>
          <p:nvPr>
            <p:ph idx="1" type="subTitle"/>
          </p:nvPr>
        </p:nvSpPr>
        <p:spPr>
          <a:xfrm>
            <a:off x="1074993" y="1898267"/>
            <a:ext cx="10475321" cy="627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n-US" sz="2000"/>
              <a:t>A PREPARATION GUIDE FOR STUDENTS AT WEST VIRGINIA WESLEYAN COLLEGE</a:t>
            </a:r>
            <a:endParaRPr/>
          </a:p>
        </p:txBody>
      </p:sp>
      <p:sp>
        <p:nvSpPr>
          <p:cNvPr id="110" name="Google Shape;110;p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1" name="Google Shape;111;p1"/>
          <p:cNvPicPr preferRelativeResize="0"/>
          <p:nvPr/>
        </p:nvPicPr>
        <p:blipFill rotWithShape="1">
          <a:blip r:embed="rId3">
            <a:alphaModFix/>
          </a:blip>
          <a:srcRect b="0" l="0" r="0" t="0"/>
          <a:stretch/>
        </p:blipFill>
        <p:spPr>
          <a:xfrm>
            <a:off x="7643067" y="4068724"/>
            <a:ext cx="3082369" cy="19726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9" name="Google Shape;179;p10"/>
          <p:cNvSpPr txBox="1"/>
          <p:nvPr>
            <p:ph idx="4294967295" type="title"/>
          </p:nvPr>
        </p:nvSpPr>
        <p:spPr>
          <a:xfrm>
            <a:off x="385262" y="283531"/>
            <a:ext cx="11652940" cy="79026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3984"/>
              <a:buFont typeface="Arial"/>
              <a:buNone/>
            </a:pPr>
            <a:r>
              <a:rPr b="1" lang="en-US" sz="2788">
                <a:latin typeface="Arial"/>
                <a:ea typeface="Arial"/>
                <a:cs typeface="Arial"/>
                <a:sym typeface="Arial"/>
              </a:rPr>
              <a:t>HOW TO RESPOND IF AN ACTIVE SHOOTER/ATTACKER EVENT OCCURS</a:t>
            </a:r>
            <a:br>
              <a:rPr b="1" lang="en-US" sz="3200"/>
            </a:br>
            <a:endParaRPr b="1" sz="3200">
              <a:latin typeface="Calibri"/>
              <a:ea typeface="Calibri"/>
              <a:cs typeface="Calibri"/>
              <a:sym typeface="Calibri"/>
            </a:endParaRPr>
          </a:p>
        </p:txBody>
      </p:sp>
      <p:sp>
        <p:nvSpPr>
          <p:cNvPr id="180" name="Google Shape;180;p10"/>
          <p:cNvSpPr txBox="1"/>
          <p:nvPr>
            <p:ph idx="4294967295" type="body"/>
          </p:nvPr>
        </p:nvSpPr>
        <p:spPr>
          <a:xfrm>
            <a:off x="385262" y="973123"/>
            <a:ext cx="11392881" cy="5019304"/>
          </a:xfrm>
          <a:prstGeom prst="rect">
            <a:avLst/>
          </a:prstGeom>
          <a:noFill/>
          <a:ln>
            <a:noFill/>
          </a:ln>
        </p:spPr>
        <p:txBody>
          <a:bodyPr anchorCtr="0" anchor="t" bIns="45700" lIns="0" spcFirstLastPara="1" rIns="0" wrap="square" tIns="45700">
            <a:normAutofit/>
          </a:bodyPr>
          <a:lstStyle/>
          <a:p>
            <a:pPr indent="-203200" lvl="0" marL="91440" rtl="0" algn="l">
              <a:lnSpc>
                <a:spcPct val="90000"/>
              </a:lnSpc>
              <a:spcBef>
                <a:spcPts val="0"/>
              </a:spcBef>
              <a:spcAft>
                <a:spcPts val="0"/>
              </a:spcAft>
              <a:buSzPts val="3200"/>
              <a:buChar char=" "/>
            </a:pPr>
            <a:r>
              <a:rPr b="1" lang="en-US" sz="3200"/>
              <a:t>Remember Run, Hide, Fight Strategies </a:t>
            </a:r>
            <a:endParaRPr/>
          </a:p>
          <a:p>
            <a:pPr indent="-27939" lvl="0" marL="91440" rtl="0" algn="l">
              <a:lnSpc>
                <a:spcPct val="90000"/>
              </a:lnSpc>
              <a:spcBef>
                <a:spcPts val="1400"/>
              </a:spcBef>
              <a:spcAft>
                <a:spcPts val="0"/>
              </a:spcAft>
              <a:buSzPts val="1000"/>
              <a:buNone/>
            </a:pPr>
            <a:r>
              <a:t/>
            </a:r>
            <a:endParaRPr b="1" sz="1000"/>
          </a:p>
          <a:p>
            <a:pPr indent="-190500" lvl="1" marL="384048" rtl="0" algn="l">
              <a:lnSpc>
                <a:spcPct val="90000"/>
              </a:lnSpc>
              <a:spcBef>
                <a:spcPts val="400"/>
              </a:spcBef>
              <a:spcAft>
                <a:spcPts val="0"/>
              </a:spcAft>
              <a:buSzPts val="3000"/>
              <a:buFont typeface="Arial"/>
              <a:buChar char="•"/>
            </a:pPr>
            <a:r>
              <a:rPr lang="en-US" sz="3000"/>
              <a:t>An active shooter is an individual actively engaged in killing or attempting to kill people in a confined and populated area, typically through the use of firearms. Victims are generally selected at random.  The event is unpredictable and evolves quickly.  Therefore, determine the most reasonable way to protect your own life based upon Run, Hide, Fight training. </a:t>
            </a:r>
            <a:endParaRPr/>
          </a:p>
          <a:p>
            <a:pPr indent="-119379" lvl="1" marL="384048" rtl="0" algn="l">
              <a:lnSpc>
                <a:spcPct val="90000"/>
              </a:lnSpc>
              <a:spcBef>
                <a:spcPts val="600"/>
              </a:spcBef>
              <a:spcAft>
                <a:spcPts val="0"/>
              </a:spcAft>
              <a:buSzPts val="1000"/>
              <a:buFont typeface="Arial"/>
              <a:buNone/>
            </a:pPr>
            <a:r>
              <a:t/>
            </a:r>
            <a:endParaRPr sz="1000"/>
          </a:p>
          <a:p>
            <a:pPr indent="-190500" lvl="1" marL="384048" rtl="0" algn="l">
              <a:lnSpc>
                <a:spcPct val="90000"/>
              </a:lnSpc>
              <a:spcBef>
                <a:spcPts val="600"/>
              </a:spcBef>
              <a:spcAft>
                <a:spcPts val="0"/>
              </a:spcAft>
              <a:buSzPts val="3000"/>
              <a:buFont typeface="Arial"/>
              <a:buChar char="•"/>
            </a:pPr>
            <a:r>
              <a:rPr lang="en-US" sz="3000"/>
              <a:t>Remember that students are likely to follow the lead of faculty/staff during an active shooter situation.  Be a leader for the students around your area.</a:t>
            </a:r>
            <a:endParaRPr/>
          </a:p>
          <a:p>
            <a:pPr indent="0" lvl="0" marL="91440" rtl="0" algn="l">
              <a:lnSpc>
                <a:spcPct val="90000"/>
              </a:lnSpc>
              <a:spcBef>
                <a:spcPts val="1600"/>
              </a:spcBef>
              <a:spcAft>
                <a:spcPts val="0"/>
              </a:spcAft>
              <a:buSzPts val="3100"/>
              <a:buNone/>
            </a:pPr>
            <a:r>
              <a:t/>
            </a:r>
            <a:endParaRPr sz="3100"/>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6" name="Google Shape;186;p11"/>
          <p:cNvSpPr txBox="1"/>
          <p:nvPr>
            <p:ph idx="4294967295" type="title"/>
          </p:nvPr>
        </p:nvSpPr>
        <p:spPr>
          <a:xfrm>
            <a:off x="330170" y="191252"/>
            <a:ext cx="10882313" cy="98425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Run, Hide, Fight</a:t>
            </a:r>
            <a:endParaRPr/>
          </a:p>
        </p:txBody>
      </p:sp>
      <p:sp>
        <p:nvSpPr>
          <p:cNvPr id="187" name="Google Shape;187;p11"/>
          <p:cNvSpPr txBox="1"/>
          <p:nvPr>
            <p:ph idx="4294967295" type="body"/>
          </p:nvPr>
        </p:nvSpPr>
        <p:spPr>
          <a:xfrm>
            <a:off x="458758" y="1417637"/>
            <a:ext cx="11392931" cy="4790658"/>
          </a:xfrm>
          <a:prstGeom prst="rect">
            <a:avLst/>
          </a:prstGeom>
          <a:noFill/>
          <a:ln>
            <a:noFill/>
          </a:ln>
        </p:spPr>
        <p:txBody>
          <a:bodyPr anchorCtr="0" anchor="t" bIns="45700" lIns="0" spcFirstLastPara="1" rIns="0" wrap="square" tIns="45700">
            <a:normAutofit/>
          </a:bodyPr>
          <a:lstStyle/>
          <a:p>
            <a:pPr indent="-279400" lvl="0" marL="91440" rtl="0" algn="l">
              <a:lnSpc>
                <a:spcPct val="90000"/>
              </a:lnSpc>
              <a:spcBef>
                <a:spcPts val="0"/>
              </a:spcBef>
              <a:spcAft>
                <a:spcPts val="0"/>
              </a:spcAft>
              <a:buSzPts val="4400"/>
              <a:buChar char=" "/>
            </a:pPr>
            <a:r>
              <a:rPr b="1" lang="en-US" sz="4400"/>
              <a:t>RUN</a:t>
            </a:r>
            <a:r>
              <a:rPr b="1" lang="en-US" sz="3200"/>
              <a:t> - </a:t>
            </a:r>
            <a:r>
              <a:rPr lang="en-US" sz="3200"/>
              <a:t>Take note of the two nearest exits in any facility you visit</a:t>
            </a:r>
            <a:endParaRPr/>
          </a:p>
          <a:p>
            <a:pPr indent="0" lvl="0" marL="91440" rtl="0" algn="l">
              <a:lnSpc>
                <a:spcPct val="90000"/>
              </a:lnSpc>
              <a:spcBef>
                <a:spcPts val="1400"/>
              </a:spcBef>
              <a:spcAft>
                <a:spcPts val="0"/>
              </a:spcAft>
              <a:buSzPts val="2000"/>
              <a:buNone/>
            </a:pPr>
            <a:r>
              <a:t/>
            </a:r>
            <a:endParaRPr/>
          </a:p>
          <a:p>
            <a:pPr indent="-182880" lvl="1" marL="384048" rtl="0" algn="l">
              <a:lnSpc>
                <a:spcPct val="90000"/>
              </a:lnSpc>
              <a:spcBef>
                <a:spcPts val="400"/>
              </a:spcBef>
              <a:spcAft>
                <a:spcPts val="0"/>
              </a:spcAft>
              <a:buSzPts val="2800"/>
              <a:buFont typeface="Arial"/>
              <a:buChar char="•"/>
            </a:pPr>
            <a:r>
              <a:rPr lang="en-US" sz="2800"/>
              <a:t>Have an escape route and plan in mind</a:t>
            </a:r>
            <a:endParaRPr/>
          </a:p>
          <a:p>
            <a:pPr indent="-182880" lvl="1" marL="384048" rtl="0" algn="l">
              <a:lnSpc>
                <a:spcPct val="90000"/>
              </a:lnSpc>
              <a:spcBef>
                <a:spcPts val="600"/>
              </a:spcBef>
              <a:spcAft>
                <a:spcPts val="0"/>
              </a:spcAft>
              <a:buSzPts val="2800"/>
              <a:buFont typeface="Arial"/>
              <a:buChar char="•"/>
            </a:pPr>
            <a:r>
              <a:rPr lang="en-US" sz="2800"/>
              <a:t>Leave your belongings behind</a:t>
            </a:r>
            <a:endParaRPr/>
          </a:p>
          <a:p>
            <a:pPr indent="-182880" lvl="1" marL="384048" rtl="0" algn="l">
              <a:lnSpc>
                <a:spcPct val="90000"/>
              </a:lnSpc>
              <a:spcBef>
                <a:spcPts val="600"/>
              </a:spcBef>
              <a:spcAft>
                <a:spcPts val="0"/>
              </a:spcAft>
              <a:buSzPts val="2800"/>
              <a:buFont typeface="Arial"/>
              <a:buChar char="•"/>
            </a:pPr>
            <a:r>
              <a:rPr lang="en-US" sz="2800"/>
              <a:t>Help others escape, if possible</a:t>
            </a:r>
            <a:endParaRPr/>
          </a:p>
          <a:p>
            <a:pPr indent="-182880" lvl="1" marL="384048" rtl="0" algn="l">
              <a:lnSpc>
                <a:spcPct val="90000"/>
              </a:lnSpc>
              <a:spcBef>
                <a:spcPts val="600"/>
              </a:spcBef>
              <a:spcAft>
                <a:spcPts val="0"/>
              </a:spcAft>
              <a:buSzPts val="2800"/>
              <a:buFont typeface="Arial"/>
              <a:buChar char="•"/>
            </a:pPr>
            <a:r>
              <a:rPr lang="en-US" sz="2800"/>
              <a:t>Prevent individuals from entering an area where the active shooter may be</a:t>
            </a:r>
            <a:endParaRPr/>
          </a:p>
          <a:p>
            <a:pPr indent="-182880" lvl="1" marL="384048" rtl="0" algn="l">
              <a:lnSpc>
                <a:spcPct val="90000"/>
              </a:lnSpc>
              <a:spcBef>
                <a:spcPts val="600"/>
              </a:spcBef>
              <a:spcAft>
                <a:spcPts val="0"/>
              </a:spcAft>
              <a:buSzPts val="2800"/>
              <a:buFont typeface="Arial"/>
              <a:buChar char="•"/>
            </a:pPr>
            <a:r>
              <a:rPr lang="en-US" sz="2800"/>
              <a:t>Keep your hands visible and do not carry anything in your hands</a:t>
            </a:r>
            <a:endParaRPr/>
          </a:p>
          <a:p>
            <a:pPr indent="-182880" lvl="1" marL="384048" rtl="0" algn="l">
              <a:lnSpc>
                <a:spcPct val="90000"/>
              </a:lnSpc>
              <a:spcBef>
                <a:spcPts val="600"/>
              </a:spcBef>
              <a:spcAft>
                <a:spcPts val="0"/>
              </a:spcAft>
              <a:buSzPts val="2800"/>
              <a:buFont typeface="Arial"/>
              <a:buChar char="•"/>
            </a:pPr>
            <a:r>
              <a:rPr lang="en-US" sz="2800"/>
              <a:t>Follow the instructions of any police officers </a:t>
            </a:r>
            <a:endParaRPr/>
          </a:p>
          <a:p>
            <a:pPr indent="-182880" lvl="1" marL="384048" rtl="0" algn="l">
              <a:lnSpc>
                <a:spcPct val="90000"/>
              </a:lnSpc>
              <a:spcBef>
                <a:spcPts val="600"/>
              </a:spcBef>
              <a:spcAft>
                <a:spcPts val="0"/>
              </a:spcAft>
              <a:buSzPts val="2800"/>
              <a:buFont typeface="Arial"/>
              <a:buChar char="•"/>
            </a:pPr>
            <a:r>
              <a:rPr lang="en-US" sz="2800"/>
              <a:t>Call 911 when you are safe</a:t>
            </a:r>
            <a:endParaRPr/>
          </a:p>
          <a:p>
            <a:pPr indent="0" lvl="0" marL="91440" rtl="0" algn="l">
              <a:lnSpc>
                <a:spcPct val="90000"/>
              </a:lnSpc>
              <a:spcBef>
                <a:spcPts val="1600"/>
              </a:spcBef>
              <a:spcAft>
                <a:spcPts val="0"/>
              </a:spcAft>
              <a:buSzPts val="2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3" name="Google Shape;193;p12"/>
          <p:cNvSpPr txBox="1"/>
          <p:nvPr>
            <p:ph idx="4294967295" type="title"/>
          </p:nvPr>
        </p:nvSpPr>
        <p:spPr>
          <a:xfrm>
            <a:off x="330170" y="281575"/>
            <a:ext cx="10882313" cy="72274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Run, Hide, Fight</a:t>
            </a:r>
            <a:endParaRPr/>
          </a:p>
        </p:txBody>
      </p:sp>
      <p:sp>
        <p:nvSpPr>
          <p:cNvPr id="194" name="Google Shape;194;p12"/>
          <p:cNvSpPr txBox="1"/>
          <p:nvPr>
            <p:ph idx="4294967295" type="body"/>
          </p:nvPr>
        </p:nvSpPr>
        <p:spPr>
          <a:xfrm>
            <a:off x="330170" y="1132513"/>
            <a:ext cx="11408847" cy="5150841"/>
          </a:xfrm>
          <a:prstGeom prst="rect">
            <a:avLst/>
          </a:prstGeom>
          <a:noFill/>
          <a:ln>
            <a:noFill/>
          </a:ln>
        </p:spPr>
        <p:txBody>
          <a:bodyPr anchorCtr="0" anchor="t" bIns="45700" lIns="0" spcFirstLastPara="1" rIns="0" wrap="square" tIns="45700">
            <a:normAutofit fontScale="55000" lnSpcReduction="20000"/>
          </a:bodyPr>
          <a:lstStyle/>
          <a:p>
            <a:pPr indent="-199072" lvl="0" marL="91440" rtl="0" algn="l">
              <a:lnSpc>
                <a:spcPct val="90000"/>
              </a:lnSpc>
              <a:spcBef>
                <a:spcPts val="0"/>
              </a:spcBef>
              <a:spcAft>
                <a:spcPts val="0"/>
              </a:spcAft>
              <a:buSzPct val="100000"/>
              <a:buChar char=" "/>
            </a:pPr>
            <a:r>
              <a:rPr b="1" lang="en-US" sz="5700"/>
              <a:t>HIDE</a:t>
            </a:r>
            <a:r>
              <a:rPr b="1" lang="en-US" sz="2600"/>
              <a:t> </a:t>
            </a:r>
            <a:endParaRPr/>
          </a:p>
          <a:p>
            <a:pPr indent="-101282" lvl="0" marL="91440" rtl="0" algn="l">
              <a:lnSpc>
                <a:spcPct val="90000"/>
              </a:lnSpc>
              <a:spcBef>
                <a:spcPts val="1400"/>
              </a:spcBef>
              <a:spcAft>
                <a:spcPts val="0"/>
              </a:spcAft>
              <a:buSzPct val="100000"/>
              <a:buChar char=" "/>
            </a:pPr>
            <a:r>
              <a:rPr lang="en-US" sz="2900"/>
              <a:t>If evacuation is not possible, find a place to hide where the active shooter is less likely to find you. </a:t>
            </a:r>
            <a:endParaRPr/>
          </a:p>
          <a:p>
            <a:pPr indent="0" lvl="2" marL="475487" rtl="0" algn="l">
              <a:lnSpc>
                <a:spcPct val="90000"/>
              </a:lnSpc>
              <a:spcBef>
                <a:spcPts val="400"/>
              </a:spcBef>
              <a:spcAft>
                <a:spcPts val="0"/>
              </a:spcAft>
              <a:buSzPct val="100000"/>
              <a:buNone/>
            </a:pPr>
            <a:r>
              <a:t/>
            </a:r>
            <a:endParaRPr b="1" sz="1800"/>
          </a:p>
          <a:p>
            <a:pPr indent="0" lvl="1" marL="292608" rtl="0" algn="l">
              <a:lnSpc>
                <a:spcPct val="90000"/>
              </a:lnSpc>
              <a:spcBef>
                <a:spcPts val="600"/>
              </a:spcBef>
              <a:spcAft>
                <a:spcPts val="0"/>
              </a:spcAft>
              <a:buSzPct val="100000"/>
              <a:buNone/>
            </a:pPr>
            <a:r>
              <a:rPr b="1" lang="en-US" sz="3800"/>
              <a:t>Your hiding place should:</a:t>
            </a:r>
            <a:endParaRPr sz="3800"/>
          </a:p>
          <a:p>
            <a:pPr indent="-182880" lvl="2" marL="566928" rtl="0" algn="l">
              <a:lnSpc>
                <a:spcPct val="90000"/>
              </a:lnSpc>
              <a:spcBef>
                <a:spcPts val="600"/>
              </a:spcBef>
              <a:spcAft>
                <a:spcPts val="0"/>
              </a:spcAft>
              <a:buSzPct val="100000"/>
              <a:buFont typeface="Arial"/>
              <a:buChar char="•"/>
            </a:pPr>
            <a:r>
              <a:rPr lang="en-US" sz="2900"/>
              <a:t>Be out of the active shooter's view</a:t>
            </a:r>
            <a:endParaRPr/>
          </a:p>
          <a:p>
            <a:pPr indent="-182880" lvl="2" marL="566928" rtl="0" algn="l">
              <a:lnSpc>
                <a:spcPct val="90000"/>
              </a:lnSpc>
              <a:spcBef>
                <a:spcPts val="600"/>
              </a:spcBef>
              <a:spcAft>
                <a:spcPts val="0"/>
              </a:spcAft>
              <a:buSzPct val="100000"/>
              <a:buFont typeface="Arial"/>
              <a:buChar char="•"/>
            </a:pPr>
            <a:r>
              <a:rPr lang="en-US" sz="2900"/>
              <a:t>To prevent an active shooter from entering your hiding place:</a:t>
            </a:r>
            <a:endParaRPr/>
          </a:p>
          <a:p>
            <a:pPr indent="-182880" lvl="3" marL="749808" rtl="0" algn="l">
              <a:lnSpc>
                <a:spcPct val="90000"/>
              </a:lnSpc>
              <a:spcBef>
                <a:spcPts val="600"/>
              </a:spcBef>
              <a:spcAft>
                <a:spcPts val="0"/>
              </a:spcAft>
              <a:buSzPct val="100000"/>
              <a:buFont typeface="Courier New"/>
              <a:buChar char="o"/>
            </a:pPr>
            <a:r>
              <a:rPr lang="en-US" sz="2600"/>
              <a:t>Lock the door</a:t>
            </a:r>
            <a:endParaRPr/>
          </a:p>
          <a:p>
            <a:pPr indent="-182880" lvl="3" marL="749808" rtl="0" algn="l">
              <a:lnSpc>
                <a:spcPct val="90000"/>
              </a:lnSpc>
              <a:spcBef>
                <a:spcPts val="600"/>
              </a:spcBef>
              <a:spcAft>
                <a:spcPts val="0"/>
              </a:spcAft>
              <a:buSzPct val="100000"/>
              <a:buFont typeface="Courier New"/>
              <a:buChar char="o"/>
            </a:pPr>
            <a:r>
              <a:rPr lang="en-US" sz="2600"/>
              <a:t>Blockade the door with heavy furniture</a:t>
            </a:r>
            <a:endParaRPr/>
          </a:p>
          <a:p>
            <a:pPr indent="0" lvl="3" marL="566928" rtl="0" algn="l">
              <a:lnSpc>
                <a:spcPct val="90000"/>
              </a:lnSpc>
              <a:spcBef>
                <a:spcPts val="600"/>
              </a:spcBef>
              <a:spcAft>
                <a:spcPts val="0"/>
              </a:spcAft>
              <a:buSzPct val="100000"/>
              <a:buNone/>
            </a:pPr>
            <a:r>
              <a:t/>
            </a:r>
            <a:endParaRPr sz="2600"/>
          </a:p>
          <a:p>
            <a:pPr indent="0" lvl="2" marL="384048" rtl="0" algn="l">
              <a:lnSpc>
                <a:spcPct val="90000"/>
              </a:lnSpc>
              <a:spcBef>
                <a:spcPts val="600"/>
              </a:spcBef>
              <a:spcAft>
                <a:spcPts val="0"/>
              </a:spcAft>
              <a:buSzPct val="100000"/>
              <a:buNone/>
            </a:pPr>
            <a:r>
              <a:rPr b="1" lang="en-US" sz="3800"/>
              <a:t>If the active shooter is nearby:</a:t>
            </a:r>
            <a:endParaRPr sz="3800"/>
          </a:p>
          <a:p>
            <a:pPr indent="-182880" lvl="2" marL="566928" rtl="0" algn="l">
              <a:lnSpc>
                <a:spcPct val="90000"/>
              </a:lnSpc>
              <a:spcBef>
                <a:spcPts val="600"/>
              </a:spcBef>
              <a:spcAft>
                <a:spcPts val="0"/>
              </a:spcAft>
              <a:buSzPct val="100000"/>
              <a:buFont typeface="Arial"/>
              <a:buChar char="•"/>
            </a:pPr>
            <a:r>
              <a:rPr lang="en-US" sz="2900"/>
              <a:t>Silence your cell phone and/or pager</a:t>
            </a:r>
            <a:endParaRPr/>
          </a:p>
          <a:p>
            <a:pPr indent="-182880" lvl="2" marL="566928" rtl="0" algn="l">
              <a:lnSpc>
                <a:spcPct val="90000"/>
              </a:lnSpc>
              <a:spcBef>
                <a:spcPts val="600"/>
              </a:spcBef>
              <a:spcAft>
                <a:spcPts val="0"/>
              </a:spcAft>
              <a:buSzPct val="100000"/>
              <a:buFont typeface="Arial"/>
              <a:buChar char="•"/>
            </a:pPr>
            <a:r>
              <a:rPr lang="en-US" sz="2900"/>
              <a:t>Turn off any source of noise (i.e., radios, televisions)</a:t>
            </a:r>
            <a:endParaRPr/>
          </a:p>
          <a:p>
            <a:pPr indent="-182880" lvl="2" marL="566928" rtl="0" algn="l">
              <a:lnSpc>
                <a:spcPct val="90000"/>
              </a:lnSpc>
              <a:spcBef>
                <a:spcPts val="600"/>
              </a:spcBef>
              <a:spcAft>
                <a:spcPts val="0"/>
              </a:spcAft>
              <a:buSzPct val="100000"/>
              <a:buFont typeface="Arial"/>
              <a:buChar char="•"/>
            </a:pPr>
            <a:r>
              <a:rPr lang="en-US" sz="2900"/>
              <a:t>Hide behind large items (i.e., cabinets, desks)</a:t>
            </a:r>
            <a:endParaRPr/>
          </a:p>
          <a:p>
            <a:pPr indent="-182880" lvl="2" marL="566928" rtl="0" algn="l">
              <a:lnSpc>
                <a:spcPct val="90000"/>
              </a:lnSpc>
              <a:spcBef>
                <a:spcPts val="600"/>
              </a:spcBef>
              <a:spcAft>
                <a:spcPts val="0"/>
              </a:spcAft>
              <a:buSzPct val="100000"/>
              <a:buFont typeface="Arial"/>
              <a:buChar char="•"/>
            </a:pPr>
            <a:r>
              <a:rPr lang="en-US" sz="2900"/>
              <a:t>Remain quiet</a:t>
            </a:r>
            <a:endParaRPr/>
          </a:p>
          <a:p>
            <a:pPr indent="0" lvl="2" marL="384048" rtl="0" algn="l">
              <a:lnSpc>
                <a:spcPct val="90000"/>
              </a:lnSpc>
              <a:spcBef>
                <a:spcPts val="600"/>
              </a:spcBef>
              <a:spcAft>
                <a:spcPts val="0"/>
              </a:spcAft>
              <a:buSzPct val="100000"/>
              <a:buNone/>
            </a:pPr>
            <a:r>
              <a:t/>
            </a:r>
            <a:endParaRPr sz="2900"/>
          </a:p>
          <a:p>
            <a:pPr indent="0" lvl="1" marL="292608" rtl="0" algn="l">
              <a:lnSpc>
                <a:spcPct val="90000"/>
              </a:lnSpc>
              <a:spcBef>
                <a:spcPts val="600"/>
              </a:spcBef>
              <a:spcAft>
                <a:spcPts val="0"/>
              </a:spcAft>
              <a:buSzPct val="100000"/>
              <a:buNone/>
            </a:pPr>
            <a:r>
              <a:rPr lang="en-US" sz="3800"/>
              <a:t> </a:t>
            </a:r>
            <a:r>
              <a:rPr b="1" lang="en-US" sz="3800"/>
              <a:t>If evacuation and hiding out are not possible:</a:t>
            </a:r>
            <a:endParaRPr sz="3800"/>
          </a:p>
          <a:p>
            <a:pPr indent="-182880" lvl="2" marL="566928" rtl="0" algn="l">
              <a:lnSpc>
                <a:spcPct val="90000"/>
              </a:lnSpc>
              <a:spcBef>
                <a:spcPts val="600"/>
              </a:spcBef>
              <a:spcAft>
                <a:spcPts val="0"/>
              </a:spcAft>
              <a:buSzPct val="100000"/>
              <a:buFont typeface="Arial"/>
              <a:buChar char="•"/>
            </a:pPr>
            <a:r>
              <a:rPr lang="en-US" sz="2900"/>
              <a:t>Remain calm</a:t>
            </a:r>
            <a:endParaRPr/>
          </a:p>
          <a:p>
            <a:pPr indent="-182880" lvl="2" marL="566928" rtl="0" algn="l">
              <a:lnSpc>
                <a:spcPct val="90000"/>
              </a:lnSpc>
              <a:spcBef>
                <a:spcPts val="600"/>
              </a:spcBef>
              <a:spcAft>
                <a:spcPts val="0"/>
              </a:spcAft>
              <a:buSzPct val="100000"/>
              <a:buFont typeface="Arial"/>
              <a:buChar char="•"/>
            </a:pPr>
            <a:r>
              <a:rPr lang="en-US" sz="2900"/>
              <a:t>Dial 911, if possible, to alert police to the active shooter's location</a:t>
            </a:r>
            <a:endParaRPr/>
          </a:p>
          <a:p>
            <a:pPr indent="-182880" lvl="2" marL="566928" rtl="0" algn="l">
              <a:lnSpc>
                <a:spcPct val="90000"/>
              </a:lnSpc>
              <a:spcBef>
                <a:spcPts val="600"/>
              </a:spcBef>
              <a:spcAft>
                <a:spcPts val="0"/>
              </a:spcAft>
              <a:buSzPct val="100000"/>
              <a:buFont typeface="Arial"/>
              <a:buChar char="•"/>
            </a:pPr>
            <a:r>
              <a:rPr lang="en-US" sz="2900"/>
              <a:t>If you cannot speak, leave the line open and allow the dispatcher to listen</a:t>
            </a:r>
            <a:endParaRPr/>
          </a:p>
          <a:p>
            <a:pPr indent="-21589" lvl="0" marL="91440" rtl="0" algn="l">
              <a:lnSpc>
                <a:spcPct val="90000"/>
              </a:lnSpc>
              <a:spcBef>
                <a:spcPts val="1600"/>
              </a:spcBef>
              <a:spcAft>
                <a:spcPts val="0"/>
              </a:spcAft>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0" name="Google Shape;200;p13"/>
          <p:cNvSpPr txBox="1"/>
          <p:nvPr>
            <p:ph idx="4294967295" type="title"/>
          </p:nvPr>
        </p:nvSpPr>
        <p:spPr>
          <a:xfrm>
            <a:off x="330170" y="281575"/>
            <a:ext cx="10882313" cy="72274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Run, Hide, Fight</a:t>
            </a:r>
            <a:endParaRPr/>
          </a:p>
        </p:txBody>
      </p:sp>
      <p:sp>
        <p:nvSpPr>
          <p:cNvPr id="201" name="Google Shape;201;p13"/>
          <p:cNvSpPr txBox="1"/>
          <p:nvPr>
            <p:ph idx="4294967295" type="body"/>
          </p:nvPr>
        </p:nvSpPr>
        <p:spPr>
          <a:xfrm>
            <a:off x="394463" y="1150938"/>
            <a:ext cx="10753725" cy="4797101"/>
          </a:xfrm>
          <a:prstGeom prst="rect">
            <a:avLst/>
          </a:prstGeom>
          <a:noFill/>
          <a:ln>
            <a:noFill/>
          </a:ln>
        </p:spPr>
        <p:txBody>
          <a:bodyPr anchorCtr="0" anchor="t" bIns="45700" lIns="0" spcFirstLastPara="1" rIns="0" wrap="square" tIns="45700">
            <a:normAutofit lnSpcReduction="10000"/>
          </a:bodyPr>
          <a:lstStyle/>
          <a:p>
            <a:pPr indent="-279400" lvl="0" marL="91440" rtl="0" algn="l">
              <a:lnSpc>
                <a:spcPct val="90000"/>
              </a:lnSpc>
              <a:spcBef>
                <a:spcPts val="0"/>
              </a:spcBef>
              <a:spcAft>
                <a:spcPts val="0"/>
              </a:spcAft>
              <a:buSzPts val="4400"/>
              <a:buChar char=" "/>
            </a:pPr>
            <a:r>
              <a:rPr b="1" lang="en-US" sz="4400"/>
              <a:t>FIGHT</a:t>
            </a:r>
            <a:r>
              <a:rPr b="1" lang="en-US" sz="3600"/>
              <a:t> </a:t>
            </a:r>
            <a:endParaRPr/>
          </a:p>
          <a:p>
            <a:pPr indent="-177800" lvl="0" marL="91440" rtl="0" algn="l">
              <a:lnSpc>
                <a:spcPct val="90000"/>
              </a:lnSpc>
              <a:spcBef>
                <a:spcPts val="1400"/>
              </a:spcBef>
              <a:spcAft>
                <a:spcPts val="0"/>
              </a:spcAft>
              <a:buSzPts val="2800"/>
              <a:buChar char=" "/>
            </a:pPr>
            <a:r>
              <a:rPr lang="en-US" sz="2800"/>
              <a:t>As a last resort, and only when your life is in imminent danger, attempt to disrupt and/or incapacitate the active shooter by:</a:t>
            </a:r>
            <a:endParaRPr/>
          </a:p>
          <a:p>
            <a:pPr indent="-27939" lvl="0" marL="91440" rtl="0" algn="l">
              <a:lnSpc>
                <a:spcPct val="90000"/>
              </a:lnSpc>
              <a:spcBef>
                <a:spcPts val="1400"/>
              </a:spcBef>
              <a:spcAft>
                <a:spcPts val="0"/>
              </a:spcAft>
              <a:buSzPts val="1000"/>
              <a:buNone/>
            </a:pPr>
            <a:r>
              <a:t/>
            </a:r>
            <a:endParaRPr sz="1000"/>
          </a:p>
          <a:p>
            <a:pPr indent="-182880" lvl="1" marL="384048" rtl="0" algn="l">
              <a:lnSpc>
                <a:spcPct val="90000"/>
              </a:lnSpc>
              <a:spcBef>
                <a:spcPts val="400"/>
              </a:spcBef>
              <a:spcAft>
                <a:spcPts val="0"/>
              </a:spcAft>
              <a:buSzPts val="2400"/>
              <a:buFont typeface="Arial"/>
              <a:buChar char="•"/>
            </a:pPr>
            <a:r>
              <a:rPr lang="en-US" sz="2400"/>
              <a:t>Acting as aggressively as possible against him/her</a:t>
            </a:r>
            <a:endParaRPr/>
          </a:p>
          <a:p>
            <a:pPr indent="-182880" lvl="1" marL="384048" rtl="0" algn="l">
              <a:lnSpc>
                <a:spcPct val="90000"/>
              </a:lnSpc>
              <a:spcBef>
                <a:spcPts val="600"/>
              </a:spcBef>
              <a:spcAft>
                <a:spcPts val="0"/>
              </a:spcAft>
              <a:buSzPts val="2400"/>
              <a:buFont typeface="Arial"/>
              <a:buChar char="•"/>
            </a:pPr>
            <a:r>
              <a:rPr lang="en-US" sz="2400"/>
              <a:t>Throwing items and improvising weapons</a:t>
            </a:r>
            <a:endParaRPr/>
          </a:p>
          <a:p>
            <a:pPr indent="-182880" lvl="1" marL="384048" rtl="0" algn="l">
              <a:lnSpc>
                <a:spcPct val="90000"/>
              </a:lnSpc>
              <a:spcBef>
                <a:spcPts val="600"/>
              </a:spcBef>
              <a:spcAft>
                <a:spcPts val="0"/>
              </a:spcAft>
              <a:buSzPts val="2400"/>
              <a:buFont typeface="Arial"/>
              <a:buChar char="•"/>
            </a:pPr>
            <a:r>
              <a:rPr lang="en-US" sz="2400"/>
              <a:t>Yelling</a:t>
            </a:r>
            <a:endParaRPr/>
          </a:p>
          <a:p>
            <a:pPr indent="-182880" lvl="1" marL="384048" rtl="0" algn="l">
              <a:lnSpc>
                <a:spcPct val="90000"/>
              </a:lnSpc>
              <a:spcBef>
                <a:spcPts val="600"/>
              </a:spcBef>
              <a:spcAft>
                <a:spcPts val="0"/>
              </a:spcAft>
              <a:buSzPts val="2400"/>
              <a:buFont typeface="Arial"/>
              <a:buChar char="•"/>
            </a:pPr>
            <a:r>
              <a:rPr lang="en-US" sz="2400"/>
              <a:t>Committing to your actions</a:t>
            </a:r>
            <a:endParaRPr/>
          </a:p>
          <a:p>
            <a:pPr indent="-177800" lvl="0" marL="91440" rtl="0" algn="l">
              <a:lnSpc>
                <a:spcPct val="90000"/>
              </a:lnSpc>
              <a:spcBef>
                <a:spcPts val="1600"/>
              </a:spcBef>
              <a:spcAft>
                <a:spcPts val="0"/>
              </a:spcAft>
              <a:buSzPts val="2800"/>
              <a:buChar char=" "/>
            </a:pPr>
            <a:r>
              <a:rPr lang="en-US" sz="2800"/>
              <a:t>Some descriptions and content on Run, Hide, Fight are taken directly from the Department of Homeland Security for how to properly respond in an active shooter or attacker situation. </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7" name="Google Shape;207;p14"/>
          <p:cNvSpPr txBox="1"/>
          <p:nvPr>
            <p:ph idx="4294967295" type="title"/>
          </p:nvPr>
        </p:nvSpPr>
        <p:spPr>
          <a:xfrm>
            <a:off x="330170" y="281575"/>
            <a:ext cx="11557031" cy="11948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rgbClr val="3F3F3F"/>
              </a:buClr>
              <a:buSzPts val="2800"/>
              <a:buFont typeface="Arial Black"/>
              <a:buNone/>
            </a:pPr>
            <a:r>
              <a:rPr lang="en-US" sz="2800">
                <a:latin typeface="Arial Black"/>
                <a:ea typeface="Arial Black"/>
                <a:cs typeface="Arial Black"/>
                <a:sym typeface="Arial Black"/>
              </a:rPr>
              <a:t>INFORMATION YOU SHOULD PROVIDE TO POLICE </a:t>
            </a:r>
            <a:br>
              <a:rPr lang="en-US" sz="2800">
                <a:latin typeface="Arial Black"/>
                <a:ea typeface="Arial Black"/>
                <a:cs typeface="Arial Black"/>
                <a:sym typeface="Arial Black"/>
              </a:rPr>
            </a:br>
            <a:r>
              <a:rPr lang="en-US" sz="2800">
                <a:latin typeface="Arial Black"/>
                <a:ea typeface="Arial Black"/>
                <a:cs typeface="Arial Black"/>
                <a:sym typeface="Arial Black"/>
              </a:rPr>
              <a:t>OR 911 OPERATOR</a:t>
            </a:r>
            <a:endParaRPr/>
          </a:p>
        </p:txBody>
      </p:sp>
      <p:sp>
        <p:nvSpPr>
          <p:cNvPr id="208" name="Google Shape;208;p14"/>
          <p:cNvSpPr txBox="1"/>
          <p:nvPr>
            <p:ph idx="4294967295" type="body"/>
          </p:nvPr>
        </p:nvSpPr>
        <p:spPr>
          <a:xfrm>
            <a:off x="330170" y="1543574"/>
            <a:ext cx="11492738" cy="4622333"/>
          </a:xfrm>
          <a:prstGeom prst="rect">
            <a:avLst/>
          </a:prstGeom>
          <a:noFill/>
          <a:ln>
            <a:noFill/>
          </a:ln>
        </p:spPr>
        <p:txBody>
          <a:bodyPr anchorCtr="0" anchor="t" bIns="45700" lIns="0" spcFirstLastPara="1" rIns="0" wrap="square" tIns="45700">
            <a:normAutofit/>
          </a:bodyPr>
          <a:lstStyle/>
          <a:p>
            <a:pPr indent="-203200" lvl="1" marL="384048" rtl="0" algn="l">
              <a:lnSpc>
                <a:spcPct val="150000"/>
              </a:lnSpc>
              <a:spcBef>
                <a:spcPts val="0"/>
              </a:spcBef>
              <a:spcAft>
                <a:spcPts val="0"/>
              </a:spcAft>
              <a:buSzPts val="3200"/>
              <a:buFont typeface="Arial"/>
              <a:buChar char="•"/>
            </a:pPr>
            <a:r>
              <a:rPr lang="en-US" sz="3200"/>
              <a:t>Location of the active shooter </a:t>
            </a:r>
            <a:endParaRPr/>
          </a:p>
          <a:p>
            <a:pPr indent="-203200" lvl="1" marL="384048" rtl="0" algn="l">
              <a:lnSpc>
                <a:spcPct val="150000"/>
              </a:lnSpc>
              <a:spcBef>
                <a:spcPts val="600"/>
              </a:spcBef>
              <a:spcAft>
                <a:spcPts val="0"/>
              </a:spcAft>
              <a:buSzPts val="3200"/>
              <a:buFont typeface="Arial"/>
              <a:buChar char="•"/>
            </a:pPr>
            <a:r>
              <a:rPr lang="en-US" sz="3200"/>
              <a:t>Number of shooters </a:t>
            </a:r>
            <a:endParaRPr/>
          </a:p>
          <a:p>
            <a:pPr indent="-203200" lvl="1" marL="384048" rtl="0" algn="l">
              <a:lnSpc>
                <a:spcPct val="150000"/>
              </a:lnSpc>
              <a:spcBef>
                <a:spcPts val="600"/>
              </a:spcBef>
              <a:spcAft>
                <a:spcPts val="0"/>
              </a:spcAft>
              <a:buSzPts val="3200"/>
              <a:buFont typeface="Arial"/>
              <a:buChar char="•"/>
            </a:pPr>
            <a:r>
              <a:rPr lang="en-US" sz="3200"/>
              <a:t>Physical description of shooters </a:t>
            </a:r>
            <a:endParaRPr/>
          </a:p>
          <a:p>
            <a:pPr indent="-203200" lvl="1" marL="384048" rtl="0" algn="l">
              <a:lnSpc>
                <a:spcPct val="150000"/>
              </a:lnSpc>
              <a:spcBef>
                <a:spcPts val="600"/>
              </a:spcBef>
              <a:spcAft>
                <a:spcPts val="0"/>
              </a:spcAft>
              <a:buSzPts val="3200"/>
              <a:buFont typeface="Arial"/>
              <a:buChar char="•"/>
            </a:pPr>
            <a:r>
              <a:rPr lang="en-US" sz="3200"/>
              <a:t>Number and type of weapons held by shooters </a:t>
            </a:r>
            <a:endParaRPr/>
          </a:p>
          <a:p>
            <a:pPr indent="-203200" lvl="1" marL="384048" rtl="0" algn="l">
              <a:lnSpc>
                <a:spcPct val="150000"/>
              </a:lnSpc>
              <a:spcBef>
                <a:spcPts val="600"/>
              </a:spcBef>
              <a:spcAft>
                <a:spcPts val="0"/>
              </a:spcAft>
              <a:buSzPts val="3200"/>
              <a:buFont typeface="Arial"/>
              <a:buChar char="•"/>
            </a:pPr>
            <a:r>
              <a:rPr lang="en-US" sz="3200"/>
              <a:t>Number of potential victims at the location</a:t>
            </a:r>
            <a:endParaRPr/>
          </a:p>
          <a:p>
            <a:pPr indent="0" lvl="0" marL="91440" rtl="0" algn="l">
              <a:lnSpc>
                <a:spcPct val="90000"/>
              </a:lnSpc>
              <a:spcBef>
                <a:spcPts val="1600"/>
              </a:spcBef>
              <a:spcAft>
                <a:spcPts val="0"/>
              </a:spcAft>
              <a:buSzPts val="2400"/>
              <a:buNone/>
            </a:pPr>
            <a:r>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p15"/>
          <p:cNvSpPr txBox="1"/>
          <p:nvPr>
            <p:ph idx="4294967295" type="title"/>
          </p:nvPr>
        </p:nvSpPr>
        <p:spPr>
          <a:xfrm>
            <a:off x="330170" y="281575"/>
            <a:ext cx="10882313" cy="97572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5400"/>
              <a:buFont typeface="Calibri"/>
              <a:buNone/>
            </a:pPr>
            <a:r>
              <a:rPr b="1" lang="en-US" sz="5400">
                <a:latin typeface="Calibri"/>
                <a:ea typeface="Calibri"/>
                <a:cs typeface="Calibri"/>
                <a:sym typeface="Calibri"/>
              </a:rPr>
              <a:t>What To Do If You are a Hostage:</a:t>
            </a:r>
            <a:endParaRPr/>
          </a:p>
        </p:txBody>
      </p:sp>
      <p:sp>
        <p:nvSpPr>
          <p:cNvPr id="215" name="Google Shape;215;p15"/>
          <p:cNvSpPr txBox="1"/>
          <p:nvPr>
            <p:ph idx="4294967295" type="body"/>
          </p:nvPr>
        </p:nvSpPr>
        <p:spPr>
          <a:xfrm>
            <a:off x="330170" y="1513173"/>
            <a:ext cx="11492738" cy="4690739"/>
          </a:xfrm>
          <a:prstGeom prst="rect">
            <a:avLst/>
          </a:prstGeom>
          <a:noFill/>
          <a:ln>
            <a:noFill/>
          </a:ln>
        </p:spPr>
        <p:txBody>
          <a:bodyPr anchorCtr="0" anchor="t" bIns="45700" lIns="0" spcFirstLastPara="1" rIns="0" wrap="square" tIns="45700">
            <a:normAutofit/>
          </a:bodyPr>
          <a:lstStyle/>
          <a:p>
            <a:pPr indent="-182880" lvl="1" marL="384048" rtl="0" algn="l">
              <a:lnSpc>
                <a:spcPct val="90000"/>
              </a:lnSpc>
              <a:spcBef>
                <a:spcPts val="0"/>
              </a:spcBef>
              <a:spcAft>
                <a:spcPts val="0"/>
              </a:spcAft>
              <a:buSzPts val="2800"/>
              <a:buFont typeface="Arial"/>
              <a:buChar char="•"/>
            </a:pPr>
            <a:r>
              <a:rPr lang="en-US" sz="2800"/>
              <a:t>Be patient.  Time is on your side.  Avoid drastic action.</a:t>
            </a:r>
            <a:endParaRPr/>
          </a:p>
          <a:p>
            <a:pPr indent="-182880" lvl="1" marL="384048" rtl="0" algn="l">
              <a:lnSpc>
                <a:spcPct val="90000"/>
              </a:lnSpc>
              <a:spcBef>
                <a:spcPts val="600"/>
              </a:spcBef>
              <a:spcAft>
                <a:spcPts val="0"/>
              </a:spcAft>
              <a:buSzPts val="2800"/>
              <a:buFont typeface="Arial"/>
              <a:buChar char="•"/>
            </a:pPr>
            <a:r>
              <a:rPr lang="en-US" sz="2800"/>
              <a:t>The initial 45 minutes are the most dangerous.  Be alert.  </a:t>
            </a:r>
            <a:endParaRPr/>
          </a:p>
          <a:p>
            <a:pPr indent="-182880" lvl="1" marL="384048" rtl="0" algn="l">
              <a:lnSpc>
                <a:spcPct val="90000"/>
              </a:lnSpc>
              <a:spcBef>
                <a:spcPts val="600"/>
              </a:spcBef>
              <a:spcAft>
                <a:spcPts val="0"/>
              </a:spcAft>
              <a:buSzPts val="2800"/>
              <a:buFont typeface="Arial"/>
              <a:buChar char="•"/>
            </a:pPr>
            <a:r>
              <a:rPr lang="en-US" sz="2800"/>
              <a:t>Don’t antagonize the captor.</a:t>
            </a:r>
            <a:endParaRPr/>
          </a:p>
          <a:p>
            <a:pPr indent="-182880" lvl="1" marL="384048" rtl="0" algn="l">
              <a:lnSpc>
                <a:spcPct val="90000"/>
              </a:lnSpc>
              <a:spcBef>
                <a:spcPts val="600"/>
              </a:spcBef>
              <a:spcAft>
                <a:spcPts val="0"/>
              </a:spcAft>
              <a:buSzPts val="2800"/>
              <a:buFont typeface="Arial"/>
              <a:buChar char="•"/>
            </a:pPr>
            <a:r>
              <a:rPr lang="en-US" sz="2800"/>
              <a:t>Don’t speak unless spoken to and then only when necessary.  </a:t>
            </a:r>
            <a:endParaRPr/>
          </a:p>
          <a:p>
            <a:pPr indent="-182880" lvl="1" marL="384048" rtl="0" algn="l">
              <a:lnSpc>
                <a:spcPct val="90000"/>
              </a:lnSpc>
              <a:spcBef>
                <a:spcPts val="600"/>
              </a:spcBef>
              <a:spcAft>
                <a:spcPts val="0"/>
              </a:spcAft>
              <a:buSzPts val="2800"/>
              <a:buFont typeface="Arial"/>
              <a:buChar char="•"/>
            </a:pPr>
            <a:r>
              <a:rPr lang="en-US" sz="2800"/>
              <a:t>Always maintain eye contact with the captor, if possible, but do not stare. </a:t>
            </a:r>
            <a:endParaRPr/>
          </a:p>
          <a:p>
            <a:pPr indent="-182880" lvl="1" marL="384048" rtl="0" algn="l">
              <a:lnSpc>
                <a:spcPct val="90000"/>
              </a:lnSpc>
              <a:spcBef>
                <a:spcPts val="600"/>
              </a:spcBef>
              <a:spcAft>
                <a:spcPts val="0"/>
              </a:spcAft>
              <a:buSzPts val="2800"/>
              <a:buFont typeface="Arial"/>
              <a:buChar char="•"/>
            </a:pPr>
            <a:r>
              <a:rPr lang="en-US" sz="2800"/>
              <a:t>Try to rest.  Comply with instructions as best you can. </a:t>
            </a:r>
            <a:endParaRPr/>
          </a:p>
          <a:p>
            <a:pPr indent="-182880" lvl="1" marL="384048" rtl="0" algn="l">
              <a:lnSpc>
                <a:spcPct val="90000"/>
              </a:lnSpc>
              <a:spcBef>
                <a:spcPts val="600"/>
              </a:spcBef>
              <a:spcAft>
                <a:spcPts val="0"/>
              </a:spcAft>
              <a:buSzPts val="2800"/>
              <a:buFont typeface="Arial"/>
              <a:buChar char="•"/>
            </a:pPr>
            <a:r>
              <a:rPr lang="en-US" sz="2800"/>
              <a:t>Be observant.  You may be released, or you may escape; the personal safety of others may depend on your memory.</a:t>
            </a:r>
            <a:endParaRPr/>
          </a:p>
          <a:p>
            <a:pPr indent="-182880" lvl="1" marL="384048" rtl="0" algn="l">
              <a:lnSpc>
                <a:spcPct val="90000"/>
              </a:lnSpc>
              <a:spcBef>
                <a:spcPts val="600"/>
              </a:spcBef>
              <a:spcAft>
                <a:spcPts val="0"/>
              </a:spcAft>
              <a:buSzPts val="2800"/>
              <a:buFont typeface="Arial"/>
              <a:buChar char="•"/>
            </a:pPr>
            <a:r>
              <a:rPr lang="en-US" sz="2800"/>
              <a:t>Be prepared to answer the police on the phone.  If medications, first aid, or restroom privileges are needed by anyone, say so. </a:t>
            </a:r>
            <a:endParaRPr/>
          </a:p>
          <a:p>
            <a:pPr indent="0" lvl="0" marL="91440" rtl="0" algn="l">
              <a:lnSpc>
                <a:spcPct val="90000"/>
              </a:lnSpc>
              <a:spcBef>
                <a:spcPts val="1600"/>
              </a:spcBef>
              <a:spcAft>
                <a:spcPts val="0"/>
              </a:spcAft>
              <a:buSzPts val="2400"/>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1" name="Google Shape;221;p16"/>
          <p:cNvSpPr txBox="1"/>
          <p:nvPr>
            <p:ph idx="4294967295" type="title"/>
          </p:nvPr>
        </p:nvSpPr>
        <p:spPr>
          <a:xfrm>
            <a:off x="330170" y="281575"/>
            <a:ext cx="11557031" cy="72274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How to react when Police arrives:</a:t>
            </a:r>
            <a:endParaRPr/>
          </a:p>
        </p:txBody>
      </p:sp>
      <p:sp>
        <p:nvSpPr>
          <p:cNvPr id="222" name="Google Shape;222;p16"/>
          <p:cNvSpPr txBox="1"/>
          <p:nvPr>
            <p:ph idx="4294967295" type="body"/>
          </p:nvPr>
        </p:nvSpPr>
        <p:spPr>
          <a:xfrm>
            <a:off x="394463" y="1150938"/>
            <a:ext cx="11492738" cy="5073399"/>
          </a:xfrm>
          <a:prstGeom prst="rect">
            <a:avLst/>
          </a:prstGeom>
          <a:noFill/>
          <a:ln>
            <a:noFill/>
          </a:ln>
        </p:spPr>
        <p:txBody>
          <a:bodyPr anchorCtr="0" anchor="t" bIns="45700" lIns="0" spcFirstLastPara="1" rIns="0" wrap="square" tIns="45700">
            <a:normAutofit/>
          </a:bodyPr>
          <a:lstStyle/>
          <a:p>
            <a:pPr indent="-190500" lvl="1" marL="384048" rtl="0" algn="l">
              <a:lnSpc>
                <a:spcPct val="100000"/>
              </a:lnSpc>
              <a:spcBef>
                <a:spcPts val="0"/>
              </a:spcBef>
              <a:spcAft>
                <a:spcPts val="0"/>
              </a:spcAft>
              <a:buSzPts val="3000"/>
              <a:buFont typeface="Arial"/>
              <a:buChar char="•"/>
            </a:pPr>
            <a:r>
              <a:rPr lang="en-US" sz="3000"/>
              <a:t>Remain calm, and follow officers’ instructions </a:t>
            </a:r>
            <a:endParaRPr/>
          </a:p>
          <a:p>
            <a:pPr indent="-190500" lvl="1" marL="384048" rtl="0" algn="l">
              <a:lnSpc>
                <a:spcPct val="100000"/>
              </a:lnSpc>
              <a:spcBef>
                <a:spcPts val="600"/>
              </a:spcBef>
              <a:spcAft>
                <a:spcPts val="0"/>
              </a:spcAft>
              <a:buSzPts val="3000"/>
              <a:buFont typeface="Arial"/>
              <a:buChar char="•"/>
            </a:pPr>
            <a:r>
              <a:rPr lang="en-US" sz="3000"/>
              <a:t>Put down any items in your hands (i.e., bags, jackets) </a:t>
            </a:r>
            <a:endParaRPr/>
          </a:p>
          <a:p>
            <a:pPr indent="-190500" lvl="1" marL="384048" rtl="0" algn="l">
              <a:lnSpc>
                <a:spcPct val="100000"/>
              </a:lnSpc>
              <a:spcBef>
                <a:spcPts val="600"/>
              </a:spcBef>
              <a:spcAft>
                <a:spcPts val="0"/>
              </a:spcAft>
              <a:buSzPts val="3000"/>
              <a:buFont typeface="Arial"/>
              <a:buChar char="•"/>
            </a:pPr>
            <a:r>
              <a:rPr lang="en-US" sz="3000"/>
              <a:t>Immediately raise hands and spread fingers </a:t>
            </a:r>
            <a:endParaRPr/>
          </a:p>
          <a:p>
            <a:pPr indent="-190500" lvl="1" marL="384048" rtl="0" algn="l">
              <a:lnSpc>
                <a:spcPct val="100000"/>
              </a:lnSpc>
              <a:spcBef>
                <a:spcPts val="600"/>
              </a:spcBef>
              <a:spcAft>
                <a:spcPts val="0"/>
              </a:spcAft>
              <a:buSzPts val="3000"/>
              <a:buFont typeface="Arial"/>
              <a:buChar char="•"/>
            </a:pPr>
            <a:r>
              <a:rPr lang="en-US" sz="3000"/>
              <a:t>Keep hands visible at all times </a:t>
            </a:r>
            <a:endParaRPr/>
          </a:p>
          <a:p>
            <a:pPr indent="-190500" lvl="1" marL="384048" rtl="0" algn="l">
              <a:lnSpc>
                <a:spcPct val="100000"/>
              </a:lnSpc>
              <a:spcBef>
                <a:spcPts val="600"/>
              </a:spcBef>
              <a:spcAft>
                <a:spcPts val="0"/>
              </a:spcAft>
              <a:buSzPts val="3000"/>
              <a:buFont typeface="Arial"/>
              <a:buChar char="•"/>
            </a:pPr>
            <a:r>
              <a:rPr lang="en-US" sz="3000"/>
              <a:t>Avoid making quick movements toward officers. </a:t>
            </a:r>
            <a:endParaRPr/>
          </a:p>
          <a:p>
            <a:pPr indent="-182880" lvl="3" marL="749808" rtl="0" algn="l">
              <a:lnSpc>
                <a:spcPct val="100000"/>
              </a:lnSpc>
              <a:spcBef>
                <a:spcPts val="600"/>
              </a:spcBef>
              <a:spcAft>
                <a:spcPts val="0"/>
              </a:spcAft>
              <a:buSzPts val="2600"/>
              <a:buFont typeface="Courier New"/>
              <a:buChar char="o"/>
            </a:pPr>
            <a:r>
              <a:rPr lang="en-US" sz="2600"/>
              <a:t>Ex. holding on to them for safety </a:t>
            </a:r>
            <a:endParaRPr/>
          </a:p>
          <a:p>
            <a:pPr indent="-190500" lvl="1" marL="384048" rtl="0" algn="l">
              <a:lnSpc>
                <a:spcPct val="100000"/>
              </a:lnSpc>
              <a:spcBef>
                <a:spcPts val="600"/>
              </a:spcBef>
              <a:spcAft>
                <a:spcPts val="0"/>
              </a:spcAft>
              <a:buSzPts val="3000"/>
              <a:buFont typeface="Arial"/>
              <a:buChar char="•"/>
            </a:pPr>
            <a:r>
              <a:rPr lang="en-US" sz="3000"/>
              <a:t>Avoid pointing, screaming and/or yelling </a:t>
            </a:r>
            <a:endParaRPr/>
          </a:p>
          <a:p>
            <a:pPr indent="-190500" lvl="1" marL="384048" rtl="0" algn="l">
              <a:lnSpc>
                <a:spcPct val="100000"/>
              </a:lnSpc>
              <a:spcBef>
                <a:spcPts val="600"/>
              </a:spcBef>
              <a:spcAft>
                <a:spcPts val="0"/>
              </a:spcAft>
              <a:buSzPts val="3000"/>
              <a:buFont typeface="Arial"/>
              <a:buChar char="•"/>
            </a:pPr>
            <a:r>
              <a:rPr lang="en-US" sz="3000"/>
              <a:t>Do not stop to ask officers for help or direction when evacuating, just proceed in the direction from which officers are entering the premises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8" name="Google Shape;228;p17"/>
          <p:cNvSpPr txBox="1"/>
          <p:nvPr>
            <p:ph idx="4294967295" type="title"/>
          </p:nvPr>
        </p:nvSpPr>
        <p:spPr>
          <a:xfrm>
            <a:off x="330170" y="281575"/>
            <a:ext cx="11557031" cy="72274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What to expect when Police arrives:</a:t>
            </a:r>
            <a:endParaRPr/>
          </a:p>
        </p:txBody>
      </p:sp>
      <p:sp>
        <p:nvSpPr>
          <p:cNvPr id="229" name="Google Shape;229;p17"/>
          <p:cNvSpPr txBox="1"/>
          <p:nvPr>
            <p:ph idx="4294967295" type="body"/>
          </p:nvPr>
        </p:nvSpPr>
        <p:spPr>
          <a:xfrm>
            <a:off x="394463" y="1150938"/>
            <a:ext cx="11492738" cy="5073399"/>
          </a:xfrm>
          <a:prstGeom prst="rect">
            <a:avLst/>
          </a:prstGeom>
          <a:noFill/>
          <a:ln>
            <a:noFill/>
          </a:ln>
        </p:spPr>
        <p:txBody>
          <a:bodyPr anchorCtr="0" anchor="t" bIns="45700" lIns="0" spcFirstLastPara="1" rIns="0" wrap="square" tIns="45700">
            <a:normAutofit/>
          </a:bodyPr>
          <a:lstStyle/>
          <a:p>
            <a:pPr indent="-190500" lvl="1" marL="384048" rtl="0" algn="l">
              <a:lnSpc>
                <a:spcPct val="90000"/>
              </a:lnSpc>
              <a:spcBef>
                <a:spcPts val="0"/>
              </a:spcBef>
              <a:spcAft>
                <a:spcPts val="0"/>
              </a:spcAft>
              <a:buSzPts val="3000"/>
              <a:buFont typeface="Arial"/>
              <a:buChar char="•"/>
            </a:pPr>
            <a:r>
              <a:rPr lang="en-US" sz="3000"/>
              <a:t>The first police officers to arrive to the scene will not stop to help injured persons.  They will focus on the active shooter to stop the immediate danger.</a:t>
            </a:r>
            <a:endParaRPr/>
          </a:p>
          <a:p>
            <a:pPr indent="-68579" lvl="1" marL="384048" rtl="0" algn="l">
              <a:lnSpc>
                <a:spcPct val="90000"/>
              </a:lnSpc>
              <a:spcBef>
                <a:spcPts val="600"/>
              </a:spcBef>
              <a:spcAft>
                <a:spcPts val="0"/>
              </a:spcAft>
              <a:buSzPts val="1800"/>
              <a:buFont typeface="Arial"/>
              <a:buNone/>
            </a:pPr>
            <a:r>
              <a:t/>
            </a:r>
            <a:endParaRPr/>
          </a:p>
          <a:p>
            <a:pPr indent="-190500" lvl="1" marL="384048" rtl="0" algn="l">
              <a:lnSpc>
                <a:spcPct val="90000"/>
              </a:lnSpc>
              <a:spcBef>
                <a:spcPts val="600"/>
              </a:spcBef>
              <a:spcAft>
                <a:spcPts val="0"/>
              </a:spcAft>
              <a:buSzPts val="3000"/>
              <a:buFont typeface="Arial"/>
              <a:buChar char="•"/>
            </a:pPr>
            <a:r>
              <a:rPr lang="en-US" sz="3000"/>
              <a:t>Expect rescue teams comprised of additional officers and emergency medical personnel to follow the initial officers.  This may take a long time for EMS to be given permission to enter building.  Therefore, be prepared to administer first aid and Stop The Bleed procedures.</a:t>
            </a:r>
            <a:endParaRPr/>
          </a:p>
          <a:p>
            <a:pPr indent="-81279" lvl="1" marL="384048" rtl="0" algn="l">
              <a:lnSpc>
                <a:spcPct val="90000"/>
              </a:lnSpc>
              <a:spcBef>
                <a:spcPts val="600"/>
              </a:spcBef>
              <a:spcAft>
                <a:spcPts val="0"/>
              </a:spcAft>
              <a:buSzPts val="1600"/>
              <a:buFont typeface="Arial"/>
              <a:buNone/>
            </a:pPr>
            <a:r>
              <a:t/>
            </a:r>
            <a:endParaRPr sz="1600"/>
          </a:p>
          <a:p>
            <a:pPr indent="-190500" lvl="1" marL="384048" rtl="0" algn="l">
              <a:lnSpc>
                <a:spcPct val="90000"/>
              </a:lnSpc>
              <a:spcBef>
                <a:spcPts val="600"/>
              </a:spcBef>
              <a:spcAft>
                <a:spcPts val="0"/>
              </a:spcAft>
              <a:buSzPts val="3000"/>
              <a:buFont typeface="Arial"/>
              <a:buChar char="•"/>
            </a:pPr>
            <a:r>
              <a:rPr lang="en-US" sz="3000"/>
              <a:t>Rescue teams will treat and remove any injured persons when possible.  They may also call upon able-bodied individuals to assist in removing the wounded from the premises to a triage area.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5" name="Google Shape;235;p18"/>
          <p:cNvSpPr txBox="1"/>
          <p:nvPr>
            <p:ph idx="4294967295" type="title"/>
          </p:nvPr>
        </p:nvSpPr>
        <p:spPr>
          <a:xfrm>
            <a:off x="330170" y="281575"/>
            <a:ext cx="11557031" cy="72274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What to expect after you reach safety:</a:t>
            </a:r>
            <a:endParaRPr/>
          </a:p>
        </p:txBody>
      </p:sp>
      <p:sp>
        <p:nvSpPr>
          <p:cNvPr id="236" name="Google Shape;236;p18"/>
          <p:cNvSpPr txBox="1"/>
          <p:nvPr>
            <p:ph idx="4294967295" type="body"/>
          </p:nvPr>
        </p:nvSpPr>
        <p:spPr>
          <a:xfrm>
            <a:off x="330170" y="1112838"/>
            <a:ext cx="11492738" cy="5073399"/>
          </a:xfrm>
          <a:prstGeom prst="rect">
            <a:avLst/>
          </a:prstGeom>
          <a:noFill/>
          <a:ln>
            <a:noFill/>
          </a:ln>
        </p:spPr>
        <p:txBody>
          <a:bodyPr anchorCtr="0" anchor="t" bIns="45700" lIns="0" spcFirstLastPara="1" rIns="0" wrap="square" tIns="45700">
            <a:normAutofit/>
          </a:bodyPr>
          <a:lstStyle/>
          <a:p>
            <a:pPr indent="-190500" lvl="1" marL="384048" rtl="0" algn="l">
              <a:lnSpc>
                <a:spcPct val="90000"/>
              </a:lnSpc>
              <a:spcBef>
                <a:spcPts val="0"/>
              </a:spcBef>
              <a:spcAft>
                <a:spcPts val="0"/>
              </a:spcAft>
              <a:buSzPts val="3000"/>
              <a:buFont typeface="Arial"/>
              <a:buChar char="•"/>
            </a:pPr>
            <a:r>
              <a:rPr lang="en-US" sz="3000"/>
              <a:t>Once you have reached a safe location or an assembly point, you will likely be held in that area by law enforcement until the situation is under control.</a:t>
            </a:r>
            <a:endParaRPr/>
          </a:p>
          <a:p>
            <a:pPr indent="-93979" lvl="1" marL="384048" rtl="0" algn="l">
              <a:lnSpc>
                <a:spcPct val="90000"/>
              </a:lnSpc>
              <a:spcBef>
                <a:spcPts val="600"/>
              </a:spcBef>
              <a:spcAft>
                <a:spcPts val="0"/>
              </a:spcAft>
              <a:buSzPts val="1400"/>
              <a:buFont typeface="Arial"/>
              <a:buNone/>
            </a:pPr>
            <a:r>
              <a:t/>
            </a:r>
            <a:endParaRPr sz="1400"/>
          </a:p>
          <a:p>
            <a:pPr indent="-190500" lvl="1" marL="384048" rtl="0" algn="l">
              <a:lnSpc>
                <a:spcPct val="90000"/>
              </a:lnSpc>
              <a:spcBef>
                <a:spcPts val="600"/>
              </a:spcBef>
              <a:spcAft>
                <a:spcPts val="0"/>
              </a:spcAft>
              <a:buSzPts val="3000"/>
              <a:buFont typeface="Arial"/>
              <a:buChar char="•"/>
            </a:pPr>
            <a:r>
              <a:rPr lang="en-US" sz="3000"/>
              <a:t>Witnesses will be identified and questioned to assist the investigation.</a:t>
            </a:r>
            <a:endParaRPr/>
          </a:p>
          <a:p>
            <a:pPr indent="-93979" lvl="1" marL="384048" rtl="0" algn="l">
              <a:lnSpc>
                <a:spcPct val="90000"/>
              </a:lnSpc>
              <a:spcBef>
                <a:spcPts val="600"/>
              </a:spcBef>
              <a:spcAft>
                <a:spcPts val="0"/>
              </a:spcAft>
              <a:buSzPts val="1400"/>
              <a:buFont typeface="Arial"/>
              <a:buNone/>
            </a:pPr>
            <a:r>
              <a:t/>
            </a:r>
            <a:endParaRPr sz="1400"/>
          </a:p>
          <a:p>
            <a:pPr indent="-190500" lvl="1" marL="384048" rtl="0" algn="l">
              <a:lnSpc>
                <a:spcPct val="90000"/>
              </a:lnSpc>
              <a:spcBef>
                <a:spcPts val="600"/>
              </a:spcBef>
              <a:spcAft>
                <a:spcPts val="0"/>
              </a:spcAft>
              <a:buSzPts val="3000"/>
              <a:buFont typeface="Arial"/>
              <a:buChar char="•"/>
            </a:pPr>
            <a:r>
              <a:rPr lang="en-US" sz="3000"/>
              <a:t>Remember the facts based upon your experience within the crisis.  Your version of the story may be a little different from your perspective and may shed light on an important piece of the investigation.  </a:t>
            </a:r>
            <a:endParaRPr/>
          </a:p>
          <a:p>
            <a:pPr indent="-93979" lvl="1" marL="384048" rtl="0" algn="l">
              <a:lnSpc>
                <a:spcPct val="90000"/>
              </a:lnSpc>
              <a:spcBef>
                <a:spcPts val="600"/>
              </a:spcBef>
              <a:spcAft>
                <a:spcPts val="0"/>
              </a:spcAft>
              <a:buSzPts val="1400"/>
              <a:buFont typeface="Arial"/>
              <a:buNone/>
            </a:pPr>
            <a:r>
              <a:t/>
            </a:r>
            <a:endParaRPr sz="1400"/>
          </a:p>
          <a:p>
            <a:pPr indent="-190500" lvl="1" marL="384048" rtl="0" algn="l">
              <a:lnSpc>
                <a:spcPct val="90000"/>
              </a:lnSpc>
              <a:spcBef>
                <a:spcPts val="600"/>
              </a:spcBef>
              <a:spcAft>
                <a:spcPts val="0"/>
              </a:spcAft>
              <a:buSzPts val="3000"/>
              <a:buFont typeface="Arial"/>
              <a:buChar char="•"/>
            </a:pPr>
            <a:r>
              <a:rPr lang="en-US" sz="3000"/>
              <a:t>Do not leave until law enforcement authorities have instructed you to do so.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2" name="Google Shape;242;p19"/>
          <p:cNvSpPr txBox="1"/>
          <p:nvPr>
            <p:ph idx="4294967295" type="title"/>
          </p:nvPr>
        </p:nvSpPr>
        <p:spPr>
          <a:xfrm>
            <a:off x="330170" y="281575"/>
            <a:ext cx="11557031" cy="72274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What to expect after you reach safety:</a:t>
            </a:r>
            <a:endParaRPr/>
          </a:p>
        </p:txBody>
      </p:sp>
      <p:sp>
        <p:nvSpPr>
          <p:cNvPr id="243" name="Google Shape;243;p19"/>
          <p:cNvSpPr txBox="1"/>
          <p:nvPr>
            <p:ph idx="4294967295" type="body"/>
          </p:nvPr>
        </p:nvSpPr>
        <p:spPr>
          <a:xfrm>
            <a:off x="330170" y="1112838"/>
            <a:ext cx="11492738" cy="5073399"/>
          </a:xfrm>
          <a:prstGeom prst="rect">
            <a:avLst/>
          </a:prstGeom>
          <a:noFill/>
          <a:ln>
            <a:noFill/>
          </a:ln>
        </p:spPr>
        <p:txBody>
          <a:bodyPr anchorCtr="0" anchor="t" bIns="45700" lIns="0" spcFirstLastPara="1" rIns="0" wrap="square" tIns="45700">
            <a:normAutofit/>
          </a:bodyPr>
          <a:lstStyle/>
          <a:p>
            <a:pPr indent="-228600" lvl="1" marL="384048" rtl="0" algn="l">
              <a:lnSpc>
                <a:spcPct val="100000"/>
              </a:lnSpc>
              <a:spcBef>
                <a:spcPts val="0"/>
              </a:spcBef>
              <a:spcAft>
                <a:spcPts val="0"/>
              </a:spcAft>
              <a:buSzPts val="3600"/>
              <a:buFont typeface="Arial"/>
              <a:buChar char="•"/>
            </a:pPr>
            <a:r>
              <a:rPr lang="en-US" sz="3600">
                <a:solidFill>
                  <a:schemeClr val="dk1"/>
                </a:solidFill>
              </a:rPr>
              <a:t>Please do not speak with the Media. You might be contacted by a local reporter. </a:t>
            </a:r>
            <a:endParaRPr/>
          </a:p>
          <a:p>
            <a:pPr indent="0" lvl="1" marL="201168" rtl="0" algn="l">
              <a:lnSpc>
                <a:spcPct val="100000"/>
              </a:lnSpc>
              <a:spcBef>
                <a:spcPts val="600"/>
              </a:spcBef>
              <a:spcAft>
                <a:spcPts val="0"/>
              </a:spcAft>
              <a:buSzPts val="1200"/>
              <a:buNone/>
            </a:pPr>
            <a:r>
              <a:t/>
            </a:r>
            <a:endParaRPr sz="1200">
              <a:solidFill>
                <a:schemeClr val="dk1"/>
              </a:solidFill>
            </a:endParaRPr>
          </a:p>
          <a:p>
            <a:pPr indent="-228600" lvl="1" marL="384048" rtl="0" algn="l">
              <a:lnSpc>
                <a:spcPct val="100000"/>
              </a:lnSpc>
              <a:spcBef>
                <a:spcPts val="600"/>
              </a:spcBef>
              <a:spcAft>
                <a:spcPts val="0"/>
              </a:spcAft>
              <a:buSzPts val="3600"/>
              <a:buFont typeface="Arial"/>
              <a:buChar char="•"/>
            </a:pPr>
            <a:r>
              <a:rPr lang="en-US" sz="3600">
                <a:solidFill>
                  <a:schemeClr val="dk1"/>
                </a:solidFill>
              </a:rPr>
              <a:t>As the incident will move into investigation mode, it will be important to keep certain facts confidential until the police has finished their report.</a:t>
            </a:r>
            <a:endParaRPr/>
          </a:p>
          <a:p>
            <a:pPr indent="-228600" lvl="1" marL="384048" rtl="0" algn="l">
              <a:lnSpc>
                <a:spcPct val="150000"/>
              </a:lnSpc>
              <a:spcBef>
                <a:spcPts val="600"/>
              </a:spcBef>
              <a:spcAft>
                <a:spcPts val="0"/>
              </a:spcAft>
              <a:buSzPts val="3600"/>
              <a:buFont typeface="Arial"/>
              <a:buChar char="•"/>
            </a:pPr>
            <a:r>
              <a:rPr lang="en-US" sz="3600">
                <a:solidFill>
                  <a:schemeClr val="dk1"/>
                </a:solidFill>
              </a:rPr>
              <a:t>The college will provide an official statement to the media.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sp>
        <p:nvSpPr>
          <p:cNvPr id="116" name="Google Shape;116;p2"/>
          <p:cNvSpPr txBox="1"/>
          <p:nvPr>
            <p:ph type="title"/>
          </p:nvPr>
        </p:nvSpPr>
        <p:spPr>
          <a:xfrm>
            <a:off x="677334" y="400643"/>
            <a:ext cx="8596668" cy="630264"/>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3200"/>
              <a:buFont typeface="Calibri"/>
              <a:buNone/>
            </a:pPr>
            <a:r>
              <a:rPr b="1" lang="en-US" sz="3200">
                <a:latin typeface="Calibri"/>
                <a:ea typeface="Calibri"/>
                <a:cs typeface="Calibri"/>
                <a:sym typeface="Calibri"/>
              </a:rPr>
              <a:t>Summary</a:t>
            </a:r>
            <a:endParaRPr/>
          </a:p>
        </p:txBody>
      </p:sp>
      <p:sp>
        <p:nvSpPr>
          <p:cNvPr id="117" name="Google Shape;117;p2"/>
          <p:cNvSpPr txBox="1"/>
          <p:nvPr>
            <p:ph idx="1" type="body"/>
          </p:nvPr>
        </p:nvSpPr>
        <p:spPr>
          <a:xfrm>
            <a:off x="677334" y="1239864"/>
            <a:ext cx="10748048" cy="5376089"/>
          </a:xfrm>
          <a:prstGeom prst="rect">
            <a:avLst/>
          </a:prstGeom>
          <a:noFill/>
          <a:ln>
            <a:noFill/>
          </a:ln>
        </p:spPr>
        <p:txBody>
          <a:bodyPr anchorCtr="0" anchor="t" bIns="45700" lIns="0" spcFirstLastPara="1" rIns="0" wrap="square" tIns="45700">
            <a:normAutofit/>
          </a:bodyPr>
          <a:lstStyle/>
          <a:p>
            <a:pPr indent="-127000" lvl="0" marL="91440" rtl="0" algn="just">
              <a:lnSpc>
                <a:spcPct val="100000"/>
              </a:lnSpc>
              <a:spcBef>
                <a:spcPts val="0"/>
              </a:spcBef>
              <a:spcAft>
                <a:spcPts val="0"/>
              </a:spcAft>
              <a:buSzPts val="2000"/>
              <a:buChar char=" "/>
            </a:pPr>
            <a:r>
              <a:rPr lang="en-US"/>
              <a:t>The Emergency Action Plan is a guide for all students working at West Virginia Wesleyan College and used as a reference and a training tool to assist in preparing faculty, staff, and students prepare for a potential crisis.  The guide focuses on three categories of responses:</a:t>
            </a:r>
            <a:endParaRPr/>
          </a:p>
          <a:p>
            <a:pPr indent="0" lvl="0" marL="91440" rtl="0" algn="l">
              <a:lnSpc>
                <a:spcPct val="90000"/>
              </a:lnSpc>
              <a:spcBef>
                <a:spcPts val="1400"/>
              </a:spcBef>
              <a:spcAft>
                <a:spcPts val="0"/>
              </a:spcAft>
              <a:buSzPts val="2000"/>
              <a:buNone/>
            </a:pPr>
            <a:r>
              <a:t/>
            </a:r>
            <a:endParaRPr b="1"/>
          </a:p>
          <a:p>
            <a:pPr indent="-127000" lvl="0" marL="91440" rtl="0" algn="l">
              <a:lnSpc>
                <a:spcPct val="90000"/>
              </a:lnSpc>
              <a:spcBef>
                <a:spcPts val="1400"/>
              </a:spcBef>
              <a:spcAft>
                <a:spcPts val="0"/>
              </a:spcAft>
              <a:buSzPts val="2000"/>
              <a:buChar char=" "/>
            </a:pPr>
            <a:r>
              <a:rPr b="1" lang="en-US"/>
              <a:t>Lockdown.</a:t>
            </a:r>
            <a:endParaRPr/>
          </a:p>
          <a:p>
            <a:pPr indent="-127000" lvl="0" marL="91440" rtl="0" algn="l">
              <a:lnSpc>
                <a:spcPct val="90000"/>
              </a:lnSpc>
              <a:spcBef>
                <a:spcPts val="1400"/>
              </a:spcBef>
              <a:spcAft>
                <a:spcPts val="0"/>
              </a:spcAft>
              <a:buSzPts val="2000"/>
              <a:buChar char=" "/>
            </a:pPr>
            <a:r>
              <a:rPr b="1" lang="en-US"/>
              <a:t>Shelter in Place. </a:t>
            </a:r>
            <a:endParaRPr/>
          </a:p>
          <a:p>
            <a:pPr indent="-127000" lvl="0" marL="91440" rtl="0" algn="l">
              <a:lnSpc>
                <a:spcPct val="90000"/>
              </a:lnSpc>
              <a:spcBef>
                <a:spcPts val="1400"/>
              </a:spcBef>
              <a:spcAft>
                <a:spcPts val="0"/>
              </a:spcAft>
              <a:buSzPts val="2000"/>
              <a:buChar char=" "/>
            </a:pPr>
            <a:r>
              <a:rPr b="1" lang="en-US"/>
              <a:t>Evacuation.  </a:t>
            </a:r>
            <a:endParaRPr/>
          </a:p>
          <a:p>
            <a:pPr indent="0" lvl="0" marL="91440" rtl="0" algn="l">
              <a:lnSpc>
                <a:spcPct val="90000"/>
              </a:lnSpc>
              <a:spcBef>
                <a:spcPts val="1400"/>
              </a:spcBef>
              <a:spcAft>
                <a:spcPts val="0"/>
              </a:spcAft>
              <a:buSzPts val="2000"/>
              <a:buNone/>
            </a:pPr>
            <a:r>
              <a:t/>
            </a:r>
            <a:endParaRPr/>
          </a:p>
          <a:p>
            <a:pPr indent="-127000" lvl="0" marL="91440" rtl="0" algn="just">
              <a:lnSpc>
                <a:spcPct val="100000"/>
              </a:lnSpc>
              <a:spcBef>
                <a:spcPts val="1400"/>
              </a:spcBef>
              <a:spcAft>
                <a:spcPts val="0"/>
              </a:spcAft>
              <a:buSzPts val="2000"/>
              <a:buChar char=" "/>
            </a:pPr>
            <a:r>
              <a:rPr lang="en-US"/>
              <a:t>Denoting the roles of the CIRT Team and what actions facility occupants should follow during and after a crisis event is contained herein, as well as facility maps and imagery of primary and secondary evacuation locations. </a:t>
            </a:r>
            <a:endParaRPr/>
          </a:p>
        </p:txBody>
      </p:sp>
      <p:sp>
        <p:nvSpPr>
          <p:cNvPr id="118" name="Google Shape;118;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9" name="Google Shape;249;p20"/>
          <p:cNvSpPr txBox="1"/>
          <p:nvPr>
            <p:ph idx="4294967295" type="title"/>
          </p:nvPr>
        </p:nvSpPr>
        <p:spPr>
          <a:xfrm>
            <a:off x="330170" y="281575"/>
            <a:ext cx="10882313" cy="72274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Summarizing Run Hide Fight Protocols</a:t>
            </a:r>
            <a:endParaRPr/>
          </a:p>
        </p:txBody>
      </p:sp>
      <p:sp>
        <p:nvSpPr>
          <p:cNvPr id="250" name="Google Shape;250;p20"/>
          <p:cNvSpPr txBox="1"/>
          <p:nvPr>
            <p:ph idx="4294967295" type="body"/>
          </p:nvPr>
        </p:nvSpPr>
        <p:spPr>
          <a:xfrm>
            <a:off x="394463" y="1150938"/>
            <a:ext cx="11492738" cy="5073399"/>
          </a:xfrm>
          <a:prstGeom prst="rect">
            <a:avLst/>
          </a:prstGeom>
          <a:noFill/>
          <a:ln>
            <a:noFill/>
          </a:ln>
        </p:spPr>
        <p:txBody>
          <a:bodyPr anchorCtr="0" anchor="t" bIns="45700" lIns="0" spcFirstLastPara="1" rIns="0" wrap="square" tIns="45700">
            <a:normAutofit/>
          </a:bodyPr>
          <a:lstStyle/>
          <a:p>
            <a:pPr indent="-228600" lvl="0" marL="91440" rtl="0" algn="l">
              <a:lnSpc>
                <a:spcPct val="90000"/>
              </a:lnSpc>
              <a:spcBef>
                <a:spcPts val="0"/>
              </a:spcBef>
              <a:spcAft>
                <a:spcPts val="0"/>
              </a:spcAft>
              <a:buSzPts val="3600"/>
              <a:buChar char=" "/>
            </a:pPr>
            <a:r>
              <a:rPr lang="en-US" sz="3600"/>
              <a:t>Good practices for coping with an active shooter situation </a:t>
            </a:r>
            <a:endParaRPr/>
          </a:p>
          <a:p>
            <a:pPr indent="-203200" lvl="1" marL="384048" rtl="0" algn="l">
              <a:lnSpc>
                <a:spcPct val="90000"/>
              </a:lnSpc>
              <a:spcBef>
                <a:spcPts val="400"/>
              </a:spcBef>
              <a:spcAft>
                <a:spcPts val="0"/>
              </a:spcAft>
              <a:buSzPts val="3200"/>
              <a:buFont typeface="Arial"/>
              <a:buChar char="•"/>
            </a:pPr>
            <a:r>
              <a:rPr lang="en-US" sz="3200"/>
              <a:t>Be aware of your environment and any possible dangers </a:t>
            </a:r>
            <a:endParaRPr/>
          </a:p>
          <a:p>
            <a:pPr indent="-203200" lvl="1" marL="384048" rtl="0" algn="l">
              <a:lnSpc>
                <a:spcPct val="90000"/>
              </a:lnSpc>
              <a:spcBef>
                <a:spcPts val="600"/>
              </a:spcBef>
              <a:spcAft>
                <a:spcPts val="0"/>
              </a:spcAft>
              <a:buSzPts val="3200"/>
              <a:buFont typeface="Arial"/>
              <a:buChar char="•"/>
            </a:pPr>
            <a:r>
              <a:rPr lang="en-US" sz="3200"/>
              <a:t>Take note of the two nearest exits in any facility you visit </a:t>
            </a:r>
            <a:endParaRPr/>
          </a:p>
          <a:p>
            <a:pPr indent="-203200" lvl="1" marL="384048" rtl="0" algn="l">
              <a:lnSpc>
                <a:spcPct val="90000"/>
              </a:lnSpc>
              <a:spcBef>
                <a:spcPts val="600"/>
              </a:spcBef>
              <a:spcAft>
                <a:spcPts val="0"/>
              </a:spcAft>
              <a:buSzPts val="3200"/>
              <a:buFont typeface="Arial"/>
              <a:buChar char="•"/>
            </a:pPr>
            <a:r>
              <a:rPr lang="en-US" sz="3200"/>
              <a:t>If you are in an office, stay there and secure the door </a:t>
            </a:r>
            <a:endParaRPr/>
          </a:p>
          <a:p>
            <a:pPr indent="-203200" lvl="1" marL="384048" rtl="0" algn="l">
              <a:lnSpc>
                <a:spcPct val="90000"/>
              </a:lnSpc>
              <a:spcBef>
                <a:spcPts val="600"/>
              </a:spcBef>
              <a:spcAft>
                <a:spcPts val="0"/>
              </a:spcAft>
              <a:buSzPts val="3200"/>
              <a:buFont typeface="Arial"/>
              <a:buChar char="•"/>
            </a:pPr>
            <a:r>
              <a:rPr lang="en-US" sz="3200"/>
              <a:t>If you are in a hallway, get into a room and secure the door </a:t>
            </a:r>
            <a:endParaRPr/>
          </a:p>
          <a:p>
            <a:pPr indent="-203200" lvl="1" marL="384048" rtl="0" algn="l">
              <a:lnSpc>
                <a:spcPct val="90000"/>
              </a:lnSpc>
              <a:spcBef>
                <a:spcPts val="600"/>
              </a:spcBef>
              <a:spcAft>
                <a:spcPts val="0"/>
              </a:spcAft>
              <a:buSzPts val="3200"/>
              <a:buFont typeface="Arial"/>
              <a:buChar char="•"/>
            </a:pPr>
            <a:r>
              <a:rPr lang="en-US" sz="3200"/>
              <a:t>As a last resort, attempt to take the active shooter down.  When the shooter is at close range and you cannot flee, your chance of survival is much greater if you try to incapacitate him/her. </a:t>
            </a:r>
            <a:endParaRPr/>
          </a:p>
          <a:p>
            <a:pPr indent="-203200" lvl="1" marL="384048" rtl="0" algn="l">
              <a:lnSpc>
                <a:spcPct val="90000"/>
              </a:lnSpc>
              <a:spcBef>
                <a:spcPts val="600"/>
              </a:spcBef>
              <a:spcAft>
                <a:spcPts val="0"/>
              </a:spcAft>
              <a:buSzPts val="3200"/>
              <a:buFont typeface="Arial"/>
              <a:buChar char="•"/>
            </a:pPr>
            <a:r>
              <a:rPr lang="en-US" sz="3200"/>
              <a:t>CALL 911 WHEN IT IS SAFE TO DO SO!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4" name="Shape 254"/>
        <p:cNvGrpSpPr/>
        <p:nvPr/>
      </p:nvGrpSpPr>
      <p:grpSpPr>
        <a:xfrm>
          <a:off x="0" y="0"/>
          <a:ext cx="0" cy="0"/>
          <a:chOff x="0" y="0"/>
          <a:chExt cx="0" cy="0"/>
        </a:xfrm>
      </p:grpSpPr>
      <p:sp>
        <p:nvSpPr>
          <p:cNvPr id="255" name="Google Shape;255;p21"/>
          <p:cNvSpPr txBox="1"/>
          <p:nvPr>
            <p:ph type="ctrTitle"/>
          </p:nvPr>
        </p:nvSpPr>
        <p:spPr>
          <a:xfrm>
            <a:off x="764274" y="816638"/>
            <a:ext cx="10786041" cy="977138"/>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6000"/>
              <a:buFont typeface="Calibri"/>
              <a:buNone/>
            </a:pPr>
            <a:r>
              <a:rPr lang="en-US" sz="6000">
                <a:solidFill>
                  <a:schemeClr val="dk1"/>
                </a:solidFill>
              </a:rPr>
              <a:t>EMERGENCY ACTION PLANNING</a:t>
            </a:r>
            <a:endParaRPr/>
          </a:p>
        </p:txBody>
      </p:sp>
      <p:sp>
        <p:nvSpPr>
          <p:cNvPr id="256" name="Google Shape;256;p21"/>
          <p:cNvSpPr txBox="1"/>
          <p:nvPr>
            <p:ph idx="1" type="subTitle"/>
          </p:nvPr>
        </p:nvSpPr>
        <p:spPr>
          <a:xfrm>
            <a:off x="1074993" y="1898267"/>
            <a:ext cx="10475321" cy="627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n-US" sz="2000"/>
              <a:t>A PREPARATION GUIDE FOR STUDENTS AT WEST VIRGINIA WESLEYAN COLLEGE</a:t>
            </a:r>
            <a:endParaRPr/>
          </a:p>
        </p:txBody>
      </p:sp>
      <p:sp>
        <p:nvSpPr>
          <p:cNvPr id="257" name="Google Shape;257;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58" name="Google Shape;258;p21"/>
          <p:cNvPicPr preferRelativeResize="0"/>
          <p:nvPr/>
        </p:nvPicPr>
        <p:blipFill rotWithShape="1">
          <a:blip r:embed="rId3">
            <a:alphaModFix/>
          </a:blip>
          <a:srcRect b="0" l="0" r="0" t="0"/>
          <a:stretch/>
        </p:blipFill>
        <p:spPr>
          <a:xfrm>
            <a:off x="7643067" y="4068724"/>
            <a:ext cx="3082369" cy="1972638"/>
          </a:xfrm>
          <a:prstGeom prst="rect">
            <a:avLst/>
          </a:prstGeom>
          <a:noFill/>
          <a:ln>
            <a:noFill/>
          </a:ln>
        </p:spPr>
      </p:pic>
      <p:sp>
        <p:nvSpPr>
          <p:cNvPr id="259" name="Google Shape;259;p21"/>
          <p:cNvSpPr txBox="1"/>
          <p:nvPr/>
        </p:nvSpPr>
        <p:spPr>
          <a:xfrm>
            <a:off x="1074993" y="2961314"/>
            <a:ext cx="666804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dk1"/>
                </a:solidFill>
                <a:latin typeface="Calibri"/>
                <a:ea typeface="Calibri"/>
                <a:cs typeface="Calibri"/>
                <a:sym typeface="Calibri"/>
              </a:rPr>
              <a:t>EVACUATION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5" name="Google Shape;265;p22"/>
          <p:cNvSpPr txBox="1"/>
          <p:nvPr>
            <p:ph idx="4294967295" type="title"/>
          </p:nvPr>
        </p:nvSpPr>
        <p:spPr>
          <a:xfrm>
            <a:off x="256674" y="191252"/>
            <a:ext cx="11605359" cy="773482"/>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000"/>
              <a:buFont typeface="Calibri"/>
              <a:buNone/>
            </a:pPr>
            <a:r>
              <a:rPr b="1" lang="en-US" sz="4000">
                <a:latin typeface="Calibri"/>
                <a:ea typeface="Calibri"/>
                <a:cs typeface="Calibri"/>
                <a:sym typeface="Calibri"/>
              </a:rPr>
              <a:t>HOW TO RESPOND WITH AN “EVACUATION” ORDER</a:t>
            </a:r>
            <a:endParaRPr/>
          </a:p>
        </p:txBody>
      </p:sp>
      <p:sp>
        <p:nvSpPr>
          <p:cNvPr id="266" name="Google Shape;266;p22"/>
          <p:cNvSpPr txBox="1"/>
          <p:nvPr>
            <p:ph idx="4294967295" type="body"/>
          </p:nvPr>
        </p:nvSpPr>
        <p:spPr>
          <a:xfrm>
            <a:off x="385263" y="1057013"/>
            <a:ext cx="11283824" cy="5124712"/>
          </a:xfrm>
          <a:prstGeom prst="rect">
            <a:avLst/>
          </a:prstGeom>
          <a:noFill/>
          <a:ln>
            <a:noFill/>
          </a:ln>
        </p:spPr>
        <p:txBody>
          <a:bodyPr anchorCtr="0" anchor="t" bIns="45700" lIns="0" spcFirstLastPara="1" rIns="0" wrap="square" tIns="45700">
            <a:normAutofit/>
          </a:bodyPr>
          <a:lstStyle/>
          <a:p>
            <a:pPr indent="-182880" lvl="1" marL="384048" rtl="0" algn="l">
              <a:lnSpc>
                <a:spcPct val="90000"/>
              </a:lnSpc>
              <a:spcBef>
                <a:spcPts val="0"/>
              </a:spcBef>
              <a:spcAft>
                <a:spcPts val="0"/>
              </a:spcAft>
              <a:buSzPts val="2400"/>
              <a:buFont typeface="Arial"/>
              <a:buChar char="•"/>
            </a:pPr>
            <a:r>
              <a:rPr lang="en-US" sz="2400">
                <a:solidFill>
                  <a:schemeClr val="dk1"/>
                </a:solidFill>
              </a:rPr>
              <a:t>Determine the most reasonable way to protect your own life </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Look for Emergency Alert messages and follow instructions from campus leadership.</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Assess what is the nature of the emergency:</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If you are supervising staff or students lead them through the emergency</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Communicate with your Supervisor and Building Coordinator and check in with your location </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Provide first aid and notify Security if someone is injured or call 911 for help</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Remain calm and follow Campus Safety, Fireman, &amp; Police instructions</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Determine areas to avoid as you leave the building</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Do not use the Elevator while exiting the building</a:t>
            </a:r>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0" lvl="0" marL="91440" rtl="0" algn="l">
              <a:lnSpc>
                <a:spcPct val="90000"/>
              </a:lnSpc>
              <a:spcBef>
                <a:spcPts val="1600"/>
              </a:spcBef>
              <a:spcAft>
                <a:spcPts val="0"/>
              </a:spcAft>
              <a:buSzPts val="2800"/>
              <a:buFont typeface="Arial"/>
              <a:buNone/>
            </a:pPr>
            <a:r>
              <a:t/>
            </a:r>
            <a:endParaRPr sz="2800"/>
          </a:p>
          <a:p>
            <a:pPr indent="0" lvl="0" marL="91440" rtl="0" algn="l">
              <a:lnSpc>
                <a:spcPct val="90000"/>
              </a:lnSpc>
              <a:spcBef>
                <a:spcPts val="1400"/>
              </a:spcBef>
              <a:spcAft>
                <a:spcPts val="0"/>
              </a:spcAft>
              <a:buSzPts val="3100"/>
              <a:buNone/>
            </a:pPr>
            <a:r>
              <a:t/>
            </a:r>
            <a:endParaRPr sz="3100"/>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3"/>
          <p:cNvSpPr/>
          <p:nvPr/>
        </p:nvSpPr>
        <p:spPr>
          <a:xfrm>
            <a:off x="704301" y="1073325"/>
            <a:ext cx="1755757" cy="976777"/>
          </a:xfrm>
          <a:prstGeom prst="flowChartConnector">
            <a:avLst/>
          </a:prstGeom>
          <a:solidFill>
            <a:srgbClr val="FF00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Incident has taken place requiring evacuation</a:t>
            </a:r>
            <a:endParaRPr/>
          </a:p>
        </p:txBody>
      </p:sp>
      <p:sp>
        <p:nvSpPr>
          <p:cNvPr id="273" name="Google Shape;273;p23"/>
          <p:cNvSpPr/>
          <p:nvPr/>
        </p:nvSpPr>
        <p:spPr>
          <a:xfrm>
            <a:off x="781676" y="2393738"/>
            <a:ext cx="1661732" cy="402561"/>
          </a:xfrm>
          <a:prstGeom prst="rect">
            <a:avLst/>
          </a:prstGeom>
          <a:solidFill>
            <a:schemeClr val="accent5"/>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NOTIFY</a:t>
            </a:r>
            <a:endParaRPr/>
          </a:p>
        </p:txBody>
      </p:sp>
      <p:sp>
        <p:nvSpPr>
          <p:cNvPr id="274" name="Google Shape;274;p23"/>
          <p:cNvSpPr/>
          <p:nvPr/>
        </p:nvSpPr>
        <p:spPr>
          <a:xfrm>
            <a:off x="781676" y="2792548"/>
            <a:ext cx="1661731" cy="1207385"/>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Discoverer notifies Security or onsite Emergency Director &amp;/or  Emergency Coordinator – </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Call 911 if Warranted</a:t>
            </a:r>
            <a:endParaRPr/>
          </a:p>
        </p:txBody>
      </p:sp>
      <p:sp>
        <p:nvSpPr>
          <p:cNvPr id="275" name="Google Shape;275;p23"/>
          <p:cNvSpPr/>
          <p:nvPr/>
        </p:nvSpPr>
        <p:spPr>
          <a:xfrm>
            <a:off x="750707" y="4414755"/>
            <a:ext cx="1661732" cy="372525"/>
          </a:xfrm>
          <a:prstGeom prst="rect">
            <a:avLst/>
          </a:prstGeom>
          <a:solidFill>
            <a:srgbClr val="FFC0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ACT</a:t>
            </a:r>
            <a:endParaRPr/>
          </a:p>
        </p:txBody>
      </p:sp>
      <p:sp>
        <p:nvSpPr>
          <p:cNvPr id="276" name="Google Shape;276;p23"/>
          <p:cNvSpPr/>
          <p:nvPr/>
        </p:nvSpPr>
        <p:spPr>
          <a:xfrm>
            <a:off x="750708" y="4777803"/>
            <a:ext cx="1661732" cy="642989"/>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Look for Emergency Alert messages and follow instructions</a:t>
            </a:r>
            <a:endParaRPr/>
          </a:p>
        </p:txBody>
      </p:sp>
      <p:sp>
        <p:nvSpPr>
          <p:cNvPr id="277" name="Google Shape;277;p23"/>
          <p:cNvSpPr/>
          <p:nvPr/>
        </p:nvSpPr>
        <p:spPr>
          <a:xfrm>
            <a:off x="9663220" y="186403"/>
            <a:ext cx="1543657" cy="529804"/>
          </a:xfrm>
          <a:prstGeom prst="rect">
            <a:avLst/>
          </a:prstGeom>
          <a:solidFill>
            <a:schemeClr val="accent5"/>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NOTIFICATION TO CAMPUS</a:t>
            </a:r>
            <a:endParaRPr/>
          </a:p>
        </p:txBody>
      </p:sp>
      <p:sp>
        <p:nvSpPr>
          <p:cNvPr id="278" name="Google Shape;278;p23"/>
          <p:cNvSpPr/>
          <p:nvPr/>
        </p:nvSpPr>
        <p:spPr>
          <a:xfrm>
            <a:off x="9663220" y="716207"/>
            <a:ext cx="1543657" cy="577888"/>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Communication from Emergency Director </a:t>
            </a:r>
            <a:endParaRPr/>
          </a:p>
        </p:txBody>
      </p:sp>
      <p:sp>
        <p:nvSpPr>
          <p:cNvPr id="279" name="Google Shape;279;p23"/>
          <p:cNvSpPr/>
          <p:nvPr/>
        </p:nvSpPr>
        <p:spPr>
          <a:xfrm>
            <a:off x="9663220" y="1259857"/>
            <a:ext cx="1543657" cy="577888"/>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Announces all clear </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if safe to do so.</a:t>
            </a:r>
            <a:endParaRPr/>
          </a:p>
        </p:txBody>
      </p:sp>
      <p:sp>
        <p:nvSpPr>
          <p:cNvPr id="280" name="Google Shape;280;p23"/>
          <p:cNvSpPr txBox="1"/>
          <p:nvPr/>
        </p:nvSpPr>
        <p:spPr>
          <a:xfrm>
            <a:off x="371428" y="161754"/>
            <a:ext cx="2443099"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FF0000"/>
                </a:solidFill>
                <a:latin typeface="Calibri"/>
                <a:ea typeface="Calibri"/>
                <a:cs typeface="Calibri"/>
                <a:sym typeface="Calibri"/>
              </a:rPr>
              <a:t>STUDENT EVACUATION </a:t>
            </a:r>
            <a:endParaRPr/>
          </a:p>
          <a:p>
            <a:pPr indent="0" lvl="0" marL="0" marR="0" rtl="0" algn="ctr">
              <a:spcBef>
                <a:spcPts val="0"/>
              </a:spcBef>
              <a:spcAft>
                <a:spcPts val="0"/>
              </a:spcAft>
              <a:buNone/>
            </a:pPr>
            <a:r>
              <a:rPr b="1" lang="en-US" sz="1600">
                <a:solidFill>
                  <a:srgbClr val="FF0000"/>
                </a:solidFill>
                <a:latin typeface="Calibri"/>
                <a:ea typeface="Calibri"/>
                <a:cs typeface="Calibri"/>
                <a:sym typeface="Calibri"/>
              </a:rPr>
              <a:t>FLOW CHART</a:t>
            </a:r>
            <a:endParaRPr/>
          </a:p>
        </p:txBody>
      </p:sp>
      <p:sp>
        <p:nvSpPr>
          <p:cNvPr id="281" name="Google Shape;281;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AB620D"/>
                </a:solidFill>
              </a:rPr>
              <a:t>‹#›</a:t>
            </a:fld>
            <a:endParaRPr sz="1200">
              <a:solidFill>
                <a:srgbClr val="AB620D"/>
              </a:solidFill>
            </a:endParaRPr>
          </a:p>
        </p:txBody>
      </p:sp>
      <p:sp>
        <p:nvSpPr>
          <p:cNvPr id="282" name="Google Shape;282;p23"/>
          <p:cNvSpPr/>
          <p:nvPr/>
        </p:nvSpPr>
        <p:spPr>
          <a:xfrm>
            <a:off x="2662460" y="654700"/>
            <a:ext cx="329080" cy="4766092"/>
          </a:xfrm>
          <a:prstGeom prst="bentArrow">
            <a:avLst>
              <a:gd fmla="val 18712" name="adj1"/>
              <a:gd fmla="val 27095" name="adj2"/>
              <a:gd fmla="val 50000" name="adj3"/>
              <a:gd fmla="val 0" name="adj4"/>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283" name="Google Shape;283;p23"/>
          <p:cNvSpPr/>
          <p:nvPr/>
        </p:nvSpPr>
        <p:spPr>
          <a:xfrm>
            <a:off x="5270033" y="186403"/>
            <a:ext cx="1513886" cy="426572"/>
          </a:xfrm>
          <a:prstGeom prst="rect">
            <a:avLst/>
          </a:prstGeom>
          <a:solidFill>
            <a:srgbClr val="FFC0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ACT</a:t>
            </a:r>
            <a:endParaRPr/>
          </a:p>
        </p:txBody>
      </p:sp>
      <p:sp>
        <p:nvSpPr>
          <p:cNvPr id="284" name="Google Shape;284;p23"/>
          <p:cNvSpPr/>
          <p:nvPr/>
        </p:nvSpPr>
        <p:spPr>
          <a:xfrm>
            <a:off x="5266400" y="604089"/>
            <a:ext cx="1516509" cy="469236"/>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Evacuation Response</a:t>
            </a:r>
            <a:endParaRPr/>
          </a:p>
        </p:txBody>
      </p:sp>
      <p:sp>
        <p:nvSpPr>
          <p:cNvPr id="285" name="Google Shape;285;p23"/>
          <p:cNvSpPr/>
          <p:nvPr/>
        </p:nvSpPr>
        <p:spPr>
          <a:xfrm>
            <a:off x="7399426" y="853945"/>
            <a:ext cx="1527736" cy="846253"/>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Response to Fire &amp;</a:t>
            </a:r>
            <a:endParaRPr/>
          </a:p>
          <a:p>
            <a:pPr indent="0" lvl="0" marL="0" marR="0" rtl="0" algn="ctr">
              <a:spcBef>
                <a:spcPts val="0"/>
              </a:spcBef>
              <a:spcAft>
                <a:spcPts val="0"/>
              </a:spcAft>
              <a:buNone/>
            </a:pPr>
            <a:r>
              <a:rPr b="1" lang="en-US" sz="1200">
                <a:solidFill>
                  <a:schemeClr val="dk1"/>
                </a:solidFill>
                <a:latin typeface="Calibri"/>
                <a:ea typeface="Calibri"/>
                <a:cs typeface="Calibri"/>
                <a:sym typeface="Calibri"/>
              </a:rPr>
              <a:t>Police Evacuation  </a:t>
            </a:r>
            <a:endParaRPr/>
          </a:p>
        </p:txBody>
      </p:sp>
      <p:sp>
        <p:nvSpPr>
          <p:cNvPr id="286" name="Google Shape;286;p23"/>
          <p:cNvSpPr/>
          <p:nvPr/>
        </p:nvSpPr>
        <p:spPr>
          <a:xfrm>
            <a:off x="7398416" y="1700198"/>
            <a:ext cx="1528745" cy="845772"/>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Remain calm and follow Campus Safety, Fire &amp; Police instructions</a:t>
            </a:r>
            <a:endParaRPr/>
          </a:p>
        </p:txBody>
      </p:sp>
      <p:sp>
        <p:nvSpPr>
          <p:cNvPr id="287" name="Google Shape;287;p23"/>
          <p:cNvSpPr/>
          <p:nvPr/>
        </p:nvSpPr>
        <p:spPr>
          <a:xfrm>
            <a:off x="7398416" y="2541811"/>
            <a:ext cx="1528745" cy="1823076"/>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Unless a person needs medical help, do not stop to ask officers for help or direction when evacuating building.  The situation could be active as they clear an area</a:t>
            </a:r>
            <a:endParaRPr/>
          </a:p>
        </p:txBody>
      </p:sp>
      <p:sp>
        <p:nvSpPr>
          <p:cNvPr id="288" name="Google Shape;288;p23"/>
          <p:cNvSpPr/>
          <p:nvPr/>
        </p:nvSpPr>
        <p:spPr>
          <a:xfrm>
            <a:off x="7398417" y="191030"/>
            <a:ext cx="1528745" cy="658325"/>
          </a:xfrm>
          <a:prstGeom prst="rect">
            <a:avLst/>
          </a:prstGeom>
          <a:solidFill>
            <a:schemeClr val="accent5"/>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NOTIFICATION POLICE &amp; FIRE EVACUATION</a:t>
            </a:r>
            <a:endParaRPr/>
          </a:p>
        </p:txBody>
      </p:sp>
      <p:sp>
        <p:nvSpPr>
          <p:cNvPr id="289" name="Google Shape;289;p23"/>
          <p:cNvSpPr/>
          <p:nvPr/>
        </p:nvSpPr>
        <p:spPr>
          <a:xfrm>
            <a:off x="9663220" y="1823899"/>
            <a:ext cx="1543657" cy="1917419"/>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Look for additional communications from the President or leadership after the all clear if given for additional instructions or update from the incident</a:t>
            </a:r>
            <a:endParaRPr/>
          </a:p>
        </p:txBody>
      </p:sp>
      <p:sp>
        <p:nvSpPr>
          <p:cNvPr id="290" name="Google Shape;290;p23"/>
          <p:cNvSpPr/>
          <p:nvPr/>
        </p:nvSpPr>
        <p:spPr>
          <a:xfrm>
            <a:off x="1440510" y="4132273"/>
            <a:ext cx="195672" cy="150258"/>
          </a:xfrm>
          <a:prstGeom prst="downArrow">
            <a:avLst>
              <a:gd fmla="val 50000" name="adj1"/>
              <a:gd fmla="val 52247" name="adj2"/>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291" name="Google Shape;291;p23"/>
          <p:cNvSpPr/>
          <p:nvPr/>
        </p:nvSpPr>
        <p:spPr>
          <a:xfrm>
            <a:off x="1435227" y="2158939"/>
            <a:ext cx="195672" cy="150258"/>
          </a:xfrm>
          <a:prstGeom prst="downArrow">
            <a:avLst>
              <a:gd fmla="val 50000" name="adj1"/>
              <a:gd fmla="val 52247" name="adj2"/>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292" name="Google Shape;292;p23"/>
          <p:cNvSpPr/>
          <p:nvPr/>
        </p:nvSpPr>
        <p:spPr>
          <a:xfrm flipH="1" rot="10397671">
            <a:off x="2133782" y="5568413"/>
            <a:ext cx="671199" cy="372525"/>
          </a:xfrm>
          <a:prstGeom prst="curvedDownArrow">
            <a:avLst>
              <a:gd fmla="val 25000" name="adj1"/>
              <a:gd fmla="val 47730" name="adj2"/>
              <a:gd fmla="val 39548" name="adj3"/>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23"/>
          <p:cNvSpPr/>
          <p:nvPr/>
        </p:nvSpPr>
        <p:spPr>
          <a:xfrm>
            <a:off x="9116922" y="674262"/>
            <a:ext cx="365190" cy="3608270"/>
          </a:xfrm>
          <a:prstGeom prst="bentArrow">
            <a:avLst>
              <a:gd fmla="val 18712" name="adj1"/>
              <a:gd fmla="val 25000" name="adj2"/>
              <a:gd fmla="val 50000" name="adj3"/>
              <a:gd fmla="val 0" name="adj4"/>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294" name="Google Shape;294;p23"/>
          <p:cNvSpPr/>
          <p:nvPr/>
        </p:nvSpPr>
        <p:spPr>
          <a:xfrm>
            <a:off x="6883874" y="305631"/>
            <a:ext cx="423989" cy="184340"/>
          </a:xfrm>
          <a:prstGeom prst="leftRightArrow">
            <a:avLst>
              <a:gd fmla="val 50000" name="adj1"/>
              <a:gd fmla="val 50000" name="adj2"/>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3"/>
          <p:cNvSpPr/>
          <p:nvPr/>
        </p:nvSpPr>
        <p:spPr>
          <a:xfrm>
            <a:off x="9674392" y="4092074"/>
            <a:ext cx="1521312" cy="426572"/>
          </a:xfrm>
          <a:prstGeom prst="rect">
            <a:avLst/>
          </a:prstGeom>
          <a:solidFill>
            <a:srgbClr val="FFC0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ACT</a:t>
            </a:r>
            <a:endParaRPr/>
          </a:p>
        </p:txBody>
      </p:sp>
      <p:sp>
        <p:nvSpPr>
          <p:cNvPr id="296" name="Google Shape;296;p23"/>
          <p:cNvSpPr/>
          <p:nvPr/>
        </p:nvSpPr>
        <p:spPr>
          <a:xfrm>
            <a:off x="10337212" y="3841567"/>
            <a:ext cx="195672" cy="150258"/>
          </a:xfrm>
          <a:prstGeom prst="downArrow">
            <a:avLst>
              <a:gd fmla="val 50000" name="adj1"/>
              <a:gd fmla="val 52247" name="adj2"/>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297" name="Google Shape;297;p23"/>
          <p:cNvSpPr/>
          <p:nvPr/>
        </p:nvSpPr>
        <p:spPr>
          <a:xfrm>
            <a:off x="9674393" y="4514597"/>
            <a:ext cx="1521312" cy="1480515"/>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Please do not speak with the Media. You might be contacted by a local reporter. The college will provide an official statement  </a:t>
            </a:r>
            <a:endParaRPr/>
          </a:p>
        </p:txBody>
      </p:sp>
      <p:sp>
        <p:nvSpPr>
          <p:cNvPr id="298" name="Google Shape;298;p23"/>
          <p:cNvSpPr/>
          <p:nvPr/>
        </p:nvSpPr>
        <p:spPr>
          <a:xfrm>
            <a:off x="5266803" y="1073935"/>
            <a:ext cx="1517116" cy="580388"/>
          </a:xfrm>
          <a:prstGeom prst="rect">
            <a:avLst/>
          </a:prstGeom>
          <a:solidFill>
            <a:srgbClr val="FFFF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Evacuation to a Shelter in Place Location if needed</a:t>
            </a:r>
            <a:endParaRPr/>
          </a:p>
        </p:txBody>
      </p:sp>
      <p:sp>
        <p:nvSpPr>
          <p:cNvPr id="299" name="Google Shape;299;p23"/>
          <p:cNvSpPr/>
          <p:nvPr/>
        </p:nvSpPr>
        <p:spPr>
          <a:xfrm>
            <a:off x="5264110" y="1649274"/>
            <a:ext cx="1519169" cy="334113"/>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Chapel</a:t>
            </a:r>
            <a:r>
              <a:rPr b="1" lang="en-US" sz="1200">
                <a:solidFill>
                  <a:schemeClr val="dk1"/>
                </a:solidFill>
                <a:latin typeface="Calibri"/>
                <a:ea typeface="Calibri"/>
                <a:cs typeface="Calibri"/>
                <a:sym typeface="Calibri"/>
              </a:rPr>
              <a:t> </a:t>
            </a:r>
            <a:endParaRPr/>
          </a:p>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p:txBody>
      </p:sp>
      <p:sp>
        <p:nvSpPr>
          <p:cNvPr id="300" name="Google Shape;300;p23"/>
          <p:cNvSpPr/>
          <p:nvPr/>
        </p:nvSpPr>
        <p:spPr>
          <a:xfrm>
            <a:off x="5266803" y="1986727"/>
            <a:ext cx="1516476" cy="354845"/>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Main Gym</a:t>
            </a:r>
            <a:endParaRPr/>
          </a:p>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p:txBody>
      </p:sp>
      <p:sp>
        <p:nvSpPr>
          <p:cNvPr id="301" name="Google Shape;301;p23"/>
          <p:cNvSpPr/>
          <p:nvPr/>
        </p:nvSpPr>
        <p:spPr>
          <a:xfrm>
            <a:off x="5270034" y="2696556"/>
            <a:ext cx="1518397" cy="354846"/>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PAC</a:t>
            </a:r>
            <a:endParaRPr/>
          </a:p>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p:txBody>
      </p:sp>
      <p:sp>
        <p:nvSpPr>
          <p:cNvPr id="302" name="Google Shape;302;p23"/>
          <p:cNvSpPr/>
          <p:nvPr/>
        </p:nvSpPr>
        <p:spPr>
          <a:xfrm>
            <a:off x="5270033" y="2341710"/>
            <a:ext cx="1518398" cy="354845"/>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Aux Gym</a:t>
            </a:r>
            <a:r>
              <a:rPr b="1" lang="en-US" sz="1200">
                <a:solidFill>
                  <a:schemeClr val="dk1"/>
                </a:solidFill>
                <a:latin typeface="Calibri"/>
                <a:ea typeface="Calibri"/>
                <a:cs typeface="Calibri"/>
                <a:sym typeface="Calibri"/>
              </a:rPr>
              <a:t> </a:t>
            </a:r>
            <a:endParaRPr/>
          </a:p>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p:txBody>
      </p:sp>
      <p:sp>
        <p:nvSpPr>
          <p:cNvPr id="303" name="Google Shape;303;p23"/>
          <p:cNvSpPr/>
          <p:nvPr/>
        </p:nvSpPr>
        <p:spPr>
          <a:xfrm>
            <a:off x="5267447" y="3383120"/>
            <a:ext cx="1518397" cy="334113"/>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Sent Home</a:t>
            </a:r>
            <a:endParaRPr/>
          </a:p>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p:txBody>
      </p:sp>
      <p:sp>
        <p:nvSpPr>
          <p:cNvPr id="304" name="Google Shape;304;p23"/>
          <p:cNvSpPr/>
          <p:nvPr/>
        </p:nvSpPr>
        <p:spPr>
          <a:xfrm>
            <a:off x="4803474" y="654699"/>
            <a:ext cx="329080" cy="3942467"/>
          </a:xfrm>
          <a:prstGeom prst="bentArrow">
            <a:avLst>
              <a:gd fmla="val 18712" name="adj1"/>
              <a:gd fmla="val 27095" name="adj2"/>
              <a:gd fmla="val 50000" name="adj3"/>
              <a:gd fmla="val 0" name="adj4"/>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05" name="Google Shape;305;p23"/>
          <p:cNvSpPr/>
          <p:nvPr/>
        </p:nvSpPr>
        <p:spPr>
          <a:xfrm flipH="1" rot="10397671">
            <a:off x="4275067" y="4788236"/>
            <a:ext cx="671199" cy="372525"/>
          </a:xfrm>
          <a:prstGeom prst="curvedDownArrow">
            <a:avLst>
              <a:gd fmla="val 25000" name="adj1"/>
              <a:gd fmla="val 47730" name="adj2"/>
              <a:gd fmla="val 39548" name="adj3"/>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23"/>
          <p:cNvSpPr/>
          <p:nvPr/>
        </p:nvSpPr>
        <p:spPr>
          <a:xfrm>
            <a:off x="5264882" y="3049007"/>
            <a:ext cx="1518397" cy="334113"/>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Social Hall</a:t>
            </a:r>
            <a:endParaRPr/>
          </a:p>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p:txBody>
      </p:sp>
      <p:sp>
        <p:nvSpPr>
          <p:cNvPr id="307" name="Google Shape;307;p23"/>
          <p:cNvSpPr/>
          <p:nvPr/>
        </p:nvSpPr>
        <p:spPr>
          <a:xfrm flipH="1" rot="10397671">
            <a:off x="8591562" y="4421343"/>
            <a:ext cx="671199" cy="372525"/>
          </a:xfrm>
          <a:prstGeom prst="curvedDownArrow">
            <a:avLst>
              <a:gd fmla="val 25000" name="adj1"/>
              <a:gd fmla="val 47730" name="adj2"/>
              <a:gd fmla="val 39548" name="adj3"/>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23"/>
          <p:cNvSpPr/>
          <p:nvPr/>
        </p:nvSpPr>
        <p:spPr>
          <a:xfrm>
            <a:off x="3134358" y="190179"/>
            <a:ext cx="1532844" cy="422796"/>
          </a:xfrm>
          <a:prstGeom prst="rect">
            <a:avLst/>
          </a:prstGeom>
          <a:solidFill>
            <a:schemeClr val="accen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ASSESS</a:t>
            </a:r>
            <a:endParaRPr/>
          </a:p>
        </p:txBody>
      </p:sp>
      <p:sp>
        <p:nvSpPr>
          <p:cNvPr id="309" name="Google Shape;309;p23"/>
          <p:cNvSpPr/>
          <p:nvPr/>
        </p:nvSpPr>
        <p:spPr>
          <a:xfrm>
            <a:off x="3141254" y="612975"/>
            <a:ext cx="1518860" cy="706605"/>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Determine the most reasonable way to protect your own life.  </a:t>
            </a:r>
            <a:endParaRPr/>
          </a:p>
        </p:txBody>
      </p:sp>
      <p:sp>
        <p:nvSpPr>
          <p:cNvPr id="310" name="Google Shape;310;p23"/>
          <p:cNvSpPr/>
          <p:nvPr/>
        </p:nvSpPr>
        <p:spPr>
          <a:xfrm>
            <a:off x="3138384" y="1319580"/>
            <a:ext cx="1522757" cy="1411104"/>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What is the nature of the emergency:</a:t>
            </a:r>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Chemical Plumes, Utility Issue, </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Natural or </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Man Made Disaster</a:t>
            </a:r>
            <a:endParaRPr/>
          </a:p>
        </p:txBody>
      </p:sp>
      <p:sp>
        <p:nvSpPr>
          <p:cNvPr id="311" name="Google Shape;311;p23"/>
          <p:cNvSpPr/>
          <p:nvPr/>
        </p:nvSpPr>
        <p:spPr>
          <a:xfrm>
            <a:off x="3134358" y="3312131"/>
            <a:ext cx="1529921" cy="830026"/>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Determine areas to avoid as you leave the building</a:t>
            </a:r>
            <a:endParaRPr/>
          </a:p>
        </p:txBody>
      </p:sp>
      <p:sp>
        <p:nvSpPr>
          <p:cNvPr id="312" name="Google Shape;312;p23"/>
          <p:cNvSpPr/>
          <p:nvPr/>
        </p:nvSpPr>
        <p:spPr>
          <a:xfrm>
            <a:off x="3138384" y="2735559"/>
            <a:ext cx="1525895" cy="581077"/>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Determine the best route to evacuation</a:t>
            </a:r>
            <a:endParaRPr/>
          </a:p>
        </p:txBody>
      </p:sp>
      <p:sp>
        <p:nvSpPr>
          <p:cNvPr id="313" name="Google Shape;313;p23"/>
          <p:cNvSpPr/>
          <p:nvPr/>
        </p:nvSpPr>
        <p:spPr>
          <a:xfrm>
            <a:off x="3135752" y="4142747"/>
            <a:ext cx="1529921" cy="577691"/>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Do not use the Elevator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7" name="Shape 317"/>
        <p:cNvGrpSpPr/>
        <p:nvPr/>
      </p:nvGrpSpPr>
      <p:grpSpPr>
        <a:xfrm>
          <a:off x="0" y="0"/>
          <a:ext cx="0" cy="0"/>
          <a:chOff x="0" y="0"/>
          <a:chExt cx="0" cy="0"/>
        </a:xfrm>
      </p:grpSpPr>
      <p:sp>
        <p:nvSpPr>
          <p:cNvPr id="318" name="Google Shape;318;p24"/>
          <p:cNvSpPr txBox="1"/>
          <p:nvPr>
            <p:ph type="ctrTitle"/>
          </p:nvPr>
        </p:nvSpPr>
        <p:spPr>
          <a:xfrm>
            <a:off x="764274" y="816638"/>
            <a:ext cx="10786041" cy="977138"/>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6000"/>
              <a:buFont typeface="Calibri"/>
              <a:buNone/>
            </a:pPr>
            <a:r>
              <a:rPr lang="en-US" sz="6000">
                <a:solidFill>
                  <a:schemeClr val="dk1"/>
                </a:solidFill>
              </a:rPr>
              <a:t>EMERGENCY ACTION PLANNING</a:t>
            </a:r>
            <a:endParaRPr/>
          </a:p>
        </p:txBody>
      </p:sp>
      <p:sp>
        <p:nvSpPr>
          <p:cNvPr id="319" name="Google Shape;319;p24"/>
          <p:cNvSpPr txBox="1"/>
          <p:nvPr>
            <p:ph idx="1" type="subTitle"/>
          </p:nvPr>
        </p:nvSpPr>
        <p:spPr>
          <a:xfrm>
            <a:off x="1074993" y="1898267"/>
            <a:ext cx="10475321" cy="627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n-US" sz="2000"/>
              <a:t>A PREPARATION GUIDE FOR STUDENTS AT WEST VIRGINIA WESLEYAN COLLEGE</a:t>
            </a:r>
            <a:endParaRPr/>
          </a:p>
        </p:txBody>
      </p:sp>
      <p:sp>
        <p:nvSpPr>
          <p:cNvPr id="320" name="Google Shape;320;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21" name="Google Shape;321;p24"/>
          <p:cNvPicPr preferRelativeResize="0"/>
          <p:nvPr/>
        </p:nvPicPr>
        <p:blipFill rotWithShape="1">
          <a:blip r:embed="rId3">
            <a:alphaModFix/>
          </a:blip>
          <a:srcRect b="0" l="0" r="0" t="0"/>
          <a:stretch/>
        </p:blipFill>
        <p:spPr>
          <a:xfrm>
            <a:off x="7643067" y="4068724"/>
            <a:ext cx="3082369" cy="1972638"/>
          </a:xfrm>
          <a:prstGeom prst="rect">
            <a:avLst/>
          </a:prstGeom>
          <a:noFill/>
          <a:ln>
            <a:noFill/>
          </a:ln>
        </p:spPr>
      </p:pic>
      <p:sp>
        <p:nvSpPr>
          <p:cNvPr id="322" name="Google Shape;322;p24"/>
          <p:cNvSpPr txBox="1"/>
          <p:nvPr/>
        </p:nvSpPr>
        <p:spPr>
          <a:xfrm>
            <a:off x="1074993" y="2961314"/>
            <a:ext cx="666804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dk1"/>
                </a:solidFill>
                <a:latin typeface="Calibri"/>
                <a:ea typeface="Calibri"/>
                <a:cs typeface="Calibri"/>
                <a:sym typeface="Calibri"/>
              </a:rPr>
              <a:t>SHELTER IN PLACE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8" name="Google Shape;328;p25"/>
          <p:cNvSpPr txBox="1"/>
          <p:nvPr>
            <p:ph idx="4294967295" type="title"/>
          </p:nvPr>
        </p:nvSpPr>
        <p:spPr>
          <a:xfrm>
            <a:off x="256674" y="191252"/>
            <a:ext cx="10882313" cy="773482"/>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SHELTER IN PLACE</a:t>
            </a:r>
            <a:endParaRPr/>
          </a:p>
        </p:txBody>
      </p:sp>
      <p:sp>
        <p:nvSpPr>
          <p:cNvPr id="329" name="Google Shape;329;p25"/>
          <p:cNvSpPr txBox="1"/>
          <p:nvPr>
            <p:ph idx="4294967295" type="body"/>
          </p:nvPr>
        </p:nvSpPr>
        <p:spPr>
          <a:xfrm>
            <a:off x="385262" y="964734"/>
            <a:ext cx="11216712" cy="5327009"/>
          </a:xfrm>
          <a:prstGeom prst="rect">
            <a:avLst/>
          </a:prstGeom>
          <a:noFill/>
          <a:ln>
            <a:noFill/>
          </a:ln>
        </p:spPr>
        <p:txBody>
          <a:bodyPr anchorCtr="0" anchor="t" bIns="45700" lIns="0" spcFirstLastPara="1" rIns="0" wrap="square" tIns="45700">
            <a:normAutofit lnSpcReduction="10000"/>
          </a:bodyPr>
          <a:lstStyle/>
          <a:p>
            <a:pPr indent="-177800" lvl="0" marL="91440" rtl="0" algn="l">
              <a:lnSpc>
                <a:spcPct val="90000"/>
              </a:lnSpc>
              <a:spcBef>
                <a:spcPts val="0"/>
              </a:spcBef>
              <a:spcAft>
                <a:spcPts val="0"/>
              </a:spcAft>
              <a:buSzPts val="2800"/>
              <a:buChar char=" "/>
            </a:pPr>
            <a:r>
              <a:rPr lang="en-US" sz="2800">
                <a:solidFill>
                  <a:schemeClr val="dk1"/>
                </a:solidFill>
              </a:rPr>
              <a:t>SHELTERING IN PLACE should be used to protect occupants from external threats such as chemical plumes, severe weather and other natural or man-made threats.</a:t>
            </a:r>
            <a:endParaRPr/>
          </a:p>
          <a:p>
            <a:pPr indent="-177800" lvl="0" marL="91440" rtl="0" algn="l">
              <a:lnSpc>
                <a:spcPct val="90000"/>
              </a:lnSpc>
              <a:spcBef>
                <a:spcPts val="1400"/>
              </a:spcBef>
              <a:spcAft>
                <a:spcPts val="0"/>
              </a:spcAft>
              <a:buSzPts val="2800"/>
              <a:buChar char=" "/>
            </a:pPr>
            <a:r>
              <a:rPr lang="en-US" sz="2800">
                <a:solidFill>
                  <a:schemeClr val="dk1"/>
                </a:solidFill>
              </a:rPr>
              <a:t>SHELTERING IN PLACE provides a refuge for occupants during an emergency.  Shelters are located in areas that maximize the safety of inhabitants.</a:t>
            </a:r>
            <a:endParaRPr/>
          </a:p>
          <a:p>
            <a:pPr indent="-177800" lvl="0" marL="91440" rtl="0" algn="l">
              <a:lnSpc>
                <a:spcPct val="90000"/>
              </a:lnSpc>
              <a:spcBef>
                <a:spcPts val="1400"/>
              </a:spcBef>
              <a:spcAft>
                <a:spcPts val="0"/>
              </a:spcAft>
              <a:buSzPts val="2800"/>
              <a:buChar char=" "/>
            </a:pPr>
            <a:r>
              <a:rPr lang="en-US" sz="2800">
                <a:solidFill>
                  <a:schemeClr val="dk1"/>
                </a:solidFill>
              </a:rPr>
              <a:t>Shelters are located in the following locations:</a:t>
            </a:r>
            <a:endParaRPr/>
          </a:p>
          <a:p>
            <a:pPr indent="-24764" lvl="0" marL="91440" rtl="0" algn="l">
              <a:lnSpc>
                <a:spcPct val="90000"/>
              </a:lnSpc>
              <a:spcBef>
                <a:spcPts val="1400"/>
              </a:spcBef>
              <a:spcAft>
                <a:spcPts val="0"/>
              </a:spcAft>
              <a:buSzPts val="1050"/>
              <a:buNone/>
            </a:pPr>
            <a:r>
              <a:t/>
            </a:r>
            <a:endParaRPr sz="1050">
              <a:solidFill>
                <a:schemeClr val="dk1"/>
              </a:solidFill>
            </a:endParaRPr>
          </a:p>
          <a:p>
            <a:pPr indent="-182880" lvl="1" marL="384048" rtl="0" algn="l">
              <a:lnSpc>
                <a:spcPct val="90000"/>
              </a:lnSpc>
              <a:spcBef>
                <a:spcPts val="400"/>
              </a:spcBef>
              <a:spcAft>
                <a:spcPts val="0"/>
              </a:spcAft>
              <a:buSzPts val="1800"/>
              <a:buChar char="◦"/>
            </a:pPr>
            <a:r>
              <a:rPr i="1" lang="en-US">
                <a:solidFill>
                  <a:schemeClr val="dk1"/>
                </a:solidFill>
              </a:rPr>
              <a:t>Chapel </a:t>
            </a:r>
            <a:endParaRPr/>
          </a:p>
          <a:p>
            <a:pPr indent="-182880" lvl="1" marL="384048" rtl="0" algn="l">
              <a:lnSpc>
                <a:spcPct val="90000"/>
              </a:lnSpc>
              <a:spcBef>
                <a:spcPts val="600"/>
              </a:spcBef>
              <a:spcAft>
                <a:spcPts val="0"/>
              </a:spcAft>
              <a:buSzPts val="1800"/>
              <a:buChar char="◦"/>
            </a:pPr>
            <a:r>
              <a:rPr i="1" lang="en-US">
                <a:solidFill>
                  <a:schemeClr val="dk1"/>
                </a:solidFill>
              </a:rPr>
              <a:t>Main Gym </a:t>
            </a:r>
            <a:endParaRPr/>
          </a:p>
          <a:p>
            <a:pPr indent="-182880" lvl="1" marL="384048" rtl="0" algn="l">
              <a:lnSpc>
                <a:spcPct val="90000"/>
              </a:lnSpc>
              <a:spcBef>
                <a:spcPts val="600"/>
              </a:spcBef>
              <a:spcAft>
                <a:spcPts val="0"/>
              </a:spcAft>
              <a:buSzPts val="1800"/>
              <a:buChar char="◦"/>
            </a:pPr>
            <a:r>
              <a:rPr i="1" lang="en-US">
                <a:solidFill>
                  <a:schemeClr val="dk1"/>
                </a:solidFill>
              </a:rPr>
              <a:t>Auxiliary Gym</a:t>
            </a:r>
            <a:endParaRPr/>
          </a:p>
          <a:p>
            <a:pPr indent="-182880" lvl="1" marL="384048" rtl="0" algn="l">
              <a:lnSpc>
                <a:spcPct val="90000"/>
              </a:lnSpc>
              <a:spcBef>
                <a:spcPts val="600"/>
              </a:spcBef>
              <a:spcAft>
                <a:spcPts val="0"/>
              </a:spcAft>
              <a:buSzPts val="1800"/>
              <a:buChar char="◦"/>
            </a:pPr>
            <a:r>
              <a:rPr i="1" lang="en-US">
                <a:solidFill>
                  <a:schemeClr val="dk1"/>
                </a:solidFill>
              </a:rPr>
              <a:t>PAC</a:t>
            </a:r>
            <a:endParaRPr/>
          </a:p>
          <a:p>
            <a:pPr indent="-182880" lvl="1" marL="384048" rtl="0" algn="l">
              <a:lnSpc>
                <a:spcPct val="90000"/>
              </a:lnSpc>
              <a:spcBef>
                <a:spcPts val="600"/>
              </a:spcBef>
              <a:spcAft>
                <a:spcPts val="0"/>
              </a:spcAft>
              <a:buSzPts val="1800"/>
              <a:buChar char="◦"/>
            </a:pPr>
            <a:r>
              <a:rPr i="1" lang="en-US">
                <a:solidFill>
                  <a:schemeClr val="dk1"/>
                </a:solidFill>
              </a:rPr>
              <a:t>Social Hall</a:t>
            </a:r>
            <a:endParaRPr/>
          </a:p>
          <a:p>
            <a:pPr indent="-182880" lvl="1" marL="384048" rtl="0" algn="l">
              <a:lnSpc>
                <a:spcPct val="90000"/>
              </a:lnSpc>
              <a:spcBef>
                <a:spcPts val="600"/>
              </a:spcBef>
              <a:spcAft>
                <a:spcPts val="0"/>
              </a:spcAft>
              <a:buSzPts val="1800"/>
              <a:buChar char="◦"/>
            </a:pPr>
            <a:r>
              <a:rPr i="1" lang="en-US">
                <a:solidFill>
                  <a:schemeClr val="dk1"/>
                </a:solidFill>
              </a:rPr>
              <a:t>Library</a:t>
            </a:r>
            <a:endParaRPr/>
          </a:p>
          <a:p>
            <a:pPr indent="-182880" lvl="1" marL="384048" rtl="0" algn="l">
              <a:lnSpc>
                <a:spcPct val="90000"/>
              </a:lnSpc>
              <a:spcBef>
                <a:spcPts val="600"/>
              </a:spcBef>
              <a:spcAft>
                <a:spcPts val="0"/>
              </a:spcAft>
              <a:buSzPts val="1800"/>
              <a:buChar char="◦"/>
            </a:pPr>
            <a:r>
              <a:rPr i="1" lang="en-US">
                <a:solidFill>
                  <a:schemeClr val="dk1"/>
                </a:solidFill>
              </a:rPr>
              <a:t>Office locations</a:t>
            </a:r>
            <a:endParaRPr/>
          </a:p>
          <a:p>
            <a:pPr indent="0" lvl="1" marL="201168" rtl="0" algn="l">
              <a:lnSpc>
                <a:spcPct val="90000"/>
              </a:lnSpc>
              <a:spcBef>
                <a:spcPts val="600"/>
              </a:spcBef>
              <a:spcAft>
                <a:spcPts val="0"/>
              </a:spcAft>
              <a:buSzPts val="1800"/>
              <a:buNone/>
            </a:pPr>
            <a:r>
              <a:rPr b="1" lang="en-US"/>
              <a:t>*Emergency Director may choose a more conducive area as the incident may warrant</a:t>
            </a:r>
            <a:endParaRPr/>
          </a:p>
          <a:p>
            <a:pPr indent="-17779" lvl="1" marL="384048" rtl="0" algn="l">
              <a:lnSpc>
                <a:spcPct val="90000"/>
              </a:lnSpc>
              <a:spcBef>
                <a:spcPts val="600"/>
              </a:spcBef>
              <a:spcAft>
                <a:spcPts val="0"/>
              </a:spcAft>
              <a:buSzPts val="2600"/>
              <a:buFont typeface="Arial"/>
              <a:buNone/>
            </a:pPr>
            <a:r>
              <a:t/>
            </a:r>
            <a:endParaRPr sz="2600"/>
          </a:p>
          <a:p>
            <a:pPr indent="0" lvl="0" marL="91440" rtl="0" algn="l">
              <a:lnSpc>
                <a:spcPct val="90000"/>
              </a:lnSpc>
              <a:spcBef>
                <a:spcPts val="1600"/>
              </a:spcBef>
              <a:spcAft>
                <a:spcPts val="0"/>
              </a:spcAft>
              <a:buSzPts val="2800"/>
              <a:buFont typeface="Arial"/>
              <a:buNone/>
            </a:pPr>
            <a:r>
              <a:t/>
            </a:r>
            <a:endParaRPr sz="2800"/>
          </a:p>
          <a:p>
            <a:pPr indent="0" lvl="0" marL="91440" rtl="0" algn="l">
              <a:lnSpc>
                <a:spcPct val="90000"/>
              </a:lnSpc>
              <a:spcBef>
                <a:spcPts val="1400"/>
              </a:spcBef>
              <a:spcAft>
                <a:spcPts val="0"/>
              </a:spcAft>
              <a:buSzPts val="3100"/>
              <a:buNone/>
            </a:pPr>
            <a:r>
              <a:t/>
            </a:r>
            <a:endParaRPr sz="3100"/>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5" name="Google Shape;335;p26"/>
          <p:cNvSpPr txBox="1"/>
          <p:nvPr>
            <p:ph idx="4294967295" type="title"/>
          </p:nvPr>
        </p:nvSpPr>
        <p:spPr>
          <a:xfrm>
            <a:off x="256674" y="191252"/>
            <a:ext cx="11605359" cy="773482"/>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000"/>
              <a:buFont typeface="Calibri"/>
              <a:buNone/>
            </a:pPr>
            <a:r>
              <a:rPr b="1" lang="en-US" sz="3900">
                <a:latin typeface="Calibri"/>
                <a:ea typeface="Calibri"/>
                <a:cs typeface="Calibri"/>
                <a:sym typeface="Calibri"/>
              </a:rPr>
              <a:t>HOW TO RESPOND WITH A “SHELTER IN PLACE” ORDER</a:t>
            </a:r>
            <a:endParaRPr sz="4700"/>
          </a:p>
        </p:txBody>
      </p:sp>
      <p:sp>
        <p:nvSpPr>
          <p:cNvPr id="336" name="Google Shape;336;p26"/>
          <p:cNvSpPr txBox="1"/>
          <p:nvPr>
            <p:ph idx="4294967295" type="body"/>
          </p:nvPr>
        </p:nvSpPr>
        <p:spPr>
          <a:xfrm>
            <a:off x="385262" y="1057013"/>
            <a:ext cx="11004633" cy="5124712"/>
          </a:xfrm>
          <a:prstGeom prst="rect">
            <a:avLst/>
          </a:prstGeom>
          <a:noFill/>
          <a:ln>
            <a:noFill/>
          </a:ln>
        </p:spPr>
        <p:txBody>
          <a:bodyPr anchorCtr="0" anchor="t" bIns="45700" lIns="0" spcFirstLastPara="1" rIns="0" wrap="square" tIns="45700">
            <a:normAutofit/>
          </a:bodyPr>
          <a:lstStyle/>
          <a:p>
            <a:pPr indent="-182880" lvl="1" marL="384048" rtl="0" algn="l">
              <a:lnSpc>
                <a:spcPct val="90000"/>
              </a:lnSpc>
              <a:spcBef>
                <a:spcPts val="0"/>
              </a:spcBef>
              <a:spcAft>
                <a:spcPts val="0"/>
              </a:spcAft>
              <a:buSzPts val="2400"/>
              <a:buFont typeface="Arial"/>
              <a:buChar char="•"/>
            </a:pPr>
            <a:r>
              <a:rPr lang="en-US" sz="2400">
                <a:solidFill>
                  <a:schemeClr val="dk1"/>
                </a:solidFill>
              </a:rPr>
              <a:t>Determine the most reasonable way to protect your own life </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Determine the safest location to shelter in place</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Look for Emergency Alert messages and follow instructions from campus leadership.</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Assess what is the nature of the emergency:  Bad Weather, Chemical Plumes, Utility Issue, Natural or Man Made Disaster.</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If you are supervising staff or students lead them through the emergency</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If there is bad weather such as high wind stay away from windows</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If it is not safe to travel into work, stay at home and notify your supervisor for instructions</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Provide first aid and notify Security if someone is injured or call 911 for help</a:t>
            </a:r>
            <a:endParaRPr/>
          </a:p>
          <a:p>
            <a:pPr indent="-182880" lvl="1" marL="384048" rtl="0" algn="l">
              <a:lnSpc>
                <a:spcPct val="90000"/>
              </a:lnSpc>
              <a:spcBef>
                <a:spcPts val="600"/>
              </a:spcBef>
              <a:spcAft>
                <a:spcPts val="0"/>
              </a:spcAft>
              <a:buSzPts val="2400"/>
              <a:buFont typeface="Arial"/>
              <a:buChar char="•"/>
            </a:pPr>
            <a:r>
              <a:rPr lang="en-US" sz="2400">
                <a:solidFill>
                  <a:schemeClr val="dk1"/>
                </a:solidFill>
              </a:rPr>
              <a:t>Remain calm and follow Campus Safety, Fireman, &amp; Police instructions</a:t>
            </a:r>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30479" lvl="1" marL="384048" rtl="0" algn="l">
              <a:lnSpc>
                <a:spcPct val="90000"/>
              </a:lnSpc>
              <a:spcBef>
                <a:spcPts val="600"/>
              </a:spcBef>
              <a:spcAft>
                <a:spcPts val="0"/>
              </a:spcAft>
              <a:buSzPts val="2400"/>
              <a:buFont typeface="Arial"/>
              <a:buNone/>
            </a:pPr>
            <a:r>
              <a:t/>
            </a:r>
            <a:endParaRPr sz="2400">
              <a:solidFill>
                <a:schemeClr val="dk1"/>
              </a:solidFill>
            </a:endParaRPr>
          </a:p>
          <a:p>
            <a:pPr indent="0" lvl="0" marL="91440" rtl="0" algn="l">
              <a:lnSpc>
                <a:spcPct val="90000"/>
              </a:lnSpc>
              <a:spcBef>
                <a:spcPts val="1600"/>
              </a:spcBef>
              <a:spcAft>
                <a:spcPts val="0"/>
              </a:spcAft>
              <a:buSzPts val="2800"/>
              <a:buFont typeface="Arial"/>
              <a:buNone/>
            </a:pPr>
            <a:r>
              <a:t/>
            </a:r>
            <a:endParaRPr sz="2800"/>
          </a:p>
          <a:p>
            <a:pPr indent="0" lvl="0" marL="91440" rtl="0" algn="l">
              <a:lnSpc>
                <a:spcPct val="90000"/>
              </a:lnSpc>
              <a:spcBef>
                <a:spcPts val="1400"/>
              </a:spcBef>
              <a:spcAft>
                <a:spcPts val="0"/>
              </a:spcAft>
              <a:buSzPts val="3100"/>
              <a:buNone/>
            </a:pPr>
            <a:r>
              <a:t/>
            </a:r>
            <a:endParaRPr sz="3100"/>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7"/>
          <p:cNvSpPr/>
          <p:nvPr/>
        </p:nvSpPr>
        <p:spPr>
          <a:xfrm>
            <a:off x="704301" y="1073325"/>
            <a:ext cx="1755757" cy="976777"/>
          </a:xfrm>
          <a:prstGeom prst="flowChartConnector">
            <a:avLst/>
          </a:prstGeom>
          <a:solidFill>
            <a:srgbClr val="FF00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Incident has taken place requiring Shelter in Place</a:t>
            </a:r>
            <a:endParaRPr/>
          </a:p>
        </p:txBody>
      </p:sp>
      <p:sp>
        <p:nvSpPr>
          <p:cNvPr id="343" name="Google Shape;343;p27"/>
          <p:cNvSpPr/>
          <p:nvPr/>
        </p:nvSpPr>
        <p:spPr>
          <a:xfrm>
            <a:off x="781676" y="2393738"/>
            <a:ext cx="1661732" cy="402561"/>
          </a:xfrm>
          <a:prstGeom prst="rect">
            <a:avLst/>
          </a:prstGeom>
          <a:solidFill>
            <a:schemeClr val="accent5"/>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NOTIFY</a:t>
            </a:r>
            <a:endParaRPr/>
          </a:p>
        </p:txBody>
      </p:sp>
      <p:sp>
        <p:nvSpPr>
          <p:cNvPr id="344" name="Google Shape;344;p27"/>
          <p:cNvSpPr/>
          <p:nvPr/>
        </p:nvSpPr>
        <p:spPr>
          <a:xfrm>
            <a:off x="781676" y="2792548"/>
            <a:ext cx="1661731" cy="1207385"/>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Discoverer notifies Security or onsite Emergency Director &amp;/or  Emergency Coordinator – </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Call 911 if Warranted</a:t>
            </a:r>
            <a:endParaRPr/>
          </a:p>
        </p:txBody>
      </p:sp>
      <p:sp>
        <p:nvSpPr>
          <p:cNvPr id="345" name="Google Shape;345;p27"/>
          <p:cNvSpPr/>
          <p:nvPr/>
        </p:nvSpPr>
        <p:spPr>
          <a:xfrm>
            <a:off x="750707" y="4414755"/>
            <a:ext cx="1661732" cy="372525"/>
          </a:xfrm>
          <a:prstGeom prst="rect">
            <a:avLst/>
          </a:prstGeom>
          <a:solidFill>
            <a:srgbClr val="FFC0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ACT</a:t>
            </a:r>
            <a:endParaRPr/>
          </a:p>
        </p:txBody>
      </p:sp>
      <p:sp>
        <p:nvSpPr>
          <p:cNvPr id="346" name="Google Shape;346;p27"/>
          <p:cNvSpPr/>
          <p:nvPr/>
        </p:nvSpPr>
        <p:spPr>
          <a:xfrm>
            <a:off x="750708" y="4777803"/>
            <a:ext cx="1661732" cy="642989"/>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Look for Emergency Alert messages and follow instructions</a:t>
            </a:r>
            <a:endParaRPr/>
          </a:p>
        </p:txBody>
      </p:sp>
      <p:sp>
        <p:nvSpPr>
          <p:cNvPr id="347" name="Google Shape;347;p27"/>
          <p:cNvSpPr/>
          <p:nvPr/>
        </p:nvSpPr>
        <p:spPr>
          <a:xfrm>
            <a:off x="9663220" y="186403"/>
            <a:ext cx="1543657" cy="529804"/>
          </a:xfrm>
          <a:prstGeom prst="rect">
            <a:avLst/>
          </a:prstGeom>
          <a:solidFill>
            <a:schemeClr val="accent5"/>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NOTIFICATION TO CAMPUS</a:t>
            </a:r>
            <a:endParaRPr/>
          </a:p>
        </p:txBody>
      </p:sp>
      <p:sp>
        <p:nvSpPr>
          <p:cNvPr id="348" name="Google Shape;348;p27"/>
          <p:cNvSpPr/>
          <p:nvPr/>
        </p:nvSpPr>
        <p:spPr>
          <a:xfrm>
            <a:off x="9663220" y="716207"/>
            <a:ext cx="1543657" cy="577888"/>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Communication from Emergency Director </a:t>
            </a:r>
            <a:endParaRPr/>
          </a:p>
        </p:txBody>
      </p:sp>
      <p:sp>
        <p:nvSpPr>
          <p:cNvPr id="349" name="Google Shape;349;p27"/>
          <p:cNvSpPr/>
          <p:nvPr/>
        </p:nvSpPr>
        <p:spPr>
          <a:xfrm>
            <a:off x="9663220" y="1259857"/>
            <a:ext cx="1543657" cy="577888"/>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Announces all clear </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if safe to do so.</a:t>
            </a:r>
            <a:endParaRPr/>
          </a:p>
        </p:txBody>
      </p:sp>
      <p:sp>
        <p:nvSpPr>
          <p:cNvPr id="350" name="Google Shape;350;p27"/>
          <p:cNvSpPr txBox="1"/>
          <p:nvPr/>
        </p:nvSpPr>
        <p:spPr>
          <a:xfrm>
            <a:off x="151694" y="186403"/>
            <a:ext cx="2762738"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FF0000"/>
                </a:solidFill>
                <a:latin typeface="Calibri"/>
                <a:ea typeface="Calibri"/>
                <a:cs typeface="Calibri"/>
                <a:sym typeface="Calibri"/>
              </a:rPr>
              <a:t>EMPLOYEE SHELTER IN PLACE </a:t>
            </a:r>
            <a:endParaRPr/>
          </a:p>
          <a:p>
            <a:pPr indent="0" lvl="0" marL="0" marR="0" rtl="0" algn="ctr">
              <a:spcBef>
                <a:spcPts val="0"/>
              </a:spcBef>
              <a:spcAft>
                <a:spcPts val="0"/>
              </a:spcAft>
              <a:buNone/>
            </a:pPr>
            <a:r>
              <a:rPr b="1" lang="en-US" sz="1600">
                <a:solidFill>
                  <a:srgbClr val="FF0000"/>
                </a:solidFill>
                <a:latin typeface="Calibri"/>
                <a:ea typeface="Calibri"/>
                <a:cs typeface="Calibri"/>
                <a:sym typeface="Calibri"/>
              </a:rPr>
              <a:t>FLOW CHART</a:t>
            </a:r>
            <a:endParaRPr/>
          </a:p>
        </p:txBody>
      </p:sp>
      <p:sp>
        <p:nvSpPr>
          <p:cNvPr id="351" name="Google Shape;351;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AB620D"/>
                </a:solidFill>
              </a:rPr>
              <a:t>‹#›</a:t>
            </a:fld>
            <a:endParaRPr sz="1200">
              <a:solidFill>
                <a:srgbClr val="AB620D"/>
              </a:solidFill>
            </a:endParaRPr>
          </a:p>
        </p:txBody>
      </p:sp>
      <p:sp>
        <p:nvSpPr>
          <p:cNvPr id="352" name="Google Shape;352;p27"/>
          <p:cNvSpPr/>
          <p:nvPr/>
        </p:nvSpPr>
        <p:spPr>
          <a:xfrm>
            <a:off x="2662460" y="654700"/>
            <a:ext cx="329080" cy="4766092"/>
          </a:xfrm>
          <a:prstGeom prst="bentArrow">
            <a:avLst>
              <a:gd fmla="val 18712" name="adj1"/>
              <a:gd fmla="val 27095" name="adj2"/>
              <a:gd fmla="val 50000" name="adj3"/>
              <a:gd fmla="val 0" name="adj4"/>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53" name="Google Shape;353;p27"/>
          <p:cNvSpPr/>
          <p:nvPr/>
        </p:nvSpPr>
        <p:spPr>
          <a:xfrm>
            <a:off x="5270033" y="186403"/>
            <a:ext cx="1513886" cy="426572"/>
          </a:xfrm>
          <a:prstGeom prst="rect">
            <a:avLst/>
          </a:prstGeom>
          <a:solidFill>
            <a:srgbClr val="FFC0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ACT</a:t>
            </a:r>
            <a:endParaRPr/>
          </a:p>
        </p:txBody>
      </p:sp>
      <p:sp>
        <p:nvSpPr>
          <p:cNvPr id="354" name="Google Shape;354;p27"/>
          <p:cNvSpPr/>
          <p:nvPr/>
        </p:nvSpPr>
        <p:spPr>
          <a:xfrm>
            <a:off x="5266400" y="604089"/>
            <a:ext cx="1516509" cy="587148"/>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Shelter in Place  Response</a:t>
            </a:r>
            <a:endParaRPr/>
          </a:p>
        </p:txBody>
      </p:sp>
      <p:sp>
        <p:nvSpPr>
          <p:cNvPr id="355" name="Google Shape;355;p27"/>
          <p:cNvSpPr/>
          <p:nvPr/>
        </p:nvSpPr>
        <p:spPr>
          <a:xfrm>
            <a:off x="3135397" y="4962196"/>
            <a:ext cx="1531670" cy="863813"/>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Watch for additional instructions via EMO or emergency </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alert system</a:t>
            </a:r>
            <a:endParaRPr/>
          </a:p>
        </p:txBody>
      </p:sp>
      <p:sp>
        <p:nvSpPr>
          <p:cNvPr id="356" name="Google Shape;356;p27"/>
          <p:cNvSpPr/>
          <p:nvPr/>
        </p:nvSpPr>
        <p:spPr>
          <a:xfrm>
            <a:off x="7399426" y="849355"/>
            <a:ext cx="1527736" cy="804361"/>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Response to </a:t>
            </a:r>
            <a:endParaRPr/>
          </a:p>
          <a:p>
            <a:pPr indent="0" lvl="0" marL="0" marR="0" rtl="0" algn="ctr">
              <a:spcBef>
                <a:spcPts val="0"/>
              </a:spcBef>
              <a:spcAft>
                <a:spcPts val="0"/>
              </a:spcAft>
              <a:buNone/>
            </a:pPr>
            <a:r>
              <a:rPr b="1" lang="en-US" sz="1200">
                <a:solidFill>
                  <a:schemeClr val="dk1"/>
                </a:solidFill>
                <a:latin typeface="Calibri"/>
                <a:ea typeface="Calibri"/>
                <a:cs typeface="Calibri"/>
                <a:sym typeface="Calibri"/>
              </a:rPr>
              <a:t>Fireman, Security &amp;</a:t>
            </a:r>
            <a:endParaRPr/>
          </a:p>
          <a:p>
            <a:pPr indent="0" lvl="0" marL="0" marR="0" rtl="0" algn="ctr">
              <a:spcBef>
                <a:spcPts val="0"/>
              </a:spcBef>
              <a:spcAft>
                <a:spcPts val="0"/>
              </a:spcAft>
              <a:buNone/>
            </a:pPr>
            <a:r>
              <a:rPr b="1" lang="en-US" sz="1200">
                <a:solidFill>
                  <a:schemeClr val="dk1"/>
                </a:solidFill>
                <a:latin typeface="Calibri"/>
                <a:ea typeface="Calibri"/>
                <a:cs typeface="Calibri"/>
                <a:sym typeface="Calibri"/>
              </a:rPr>
              <a:t>Police Evacuation  </a:t>
            </a:r>
            <a:endParaRPr/>
          </a:p>
        </p:txBody>
      </p:sp>
      <p:sp>
        <p:nvSpPr>
          <p:cNvPr id="357" name="Google Shape;357;p27"/>
          <p:cNvSpPr/>
          <p:nvPr/>
        </p:nvSpPr>
        <p:spPr>
          <a:xfrm>
            <a:off x="7398416" y="1653716"/>
            <a:ext cx="1528745" cy="780984"/>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Remain calm and follow Campus Safety, Fireman, &amp; Police instructions</a:t>
            </a:r>
            <a:endParaRPr/>
          </a:p>
        </p:txBody>
      </p:sp>
      <p:sp>
        <p:nvSpPr>
          <p:cNvPr id="358" name="Google Shape;358;p27"/>
          <p:cNvSpPr/>
          <p:nvPr/>
        </p:nvSpPr>
        <p:spPr>
          <a:xfrm>
            <a:off x="5265211" y="2975116"/>
            <a:ext cx="1521312" cy="888959"/>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Provide first aid and notify Security if someone is injured or call 911 for help</a:t>
            </a:r>
            <a:endParaRPr/>
          </a:p>
        </p:txBody>
      </p:sp>
      <p:sp>
        <p:nvSpPr>
          <p:cNvPr id="359" name="Google Shape;359;p27"/>
          <p:cNvSpPr/>
          <p:nvPr/>
        </p:nvSpPr>
        <p:spPr>
          <a:xfrm>
            <a:off x="7398417" y="191030"/>
            <a:ext cx="1528745" cy="658325"/>
          </a:xfrm>
          <a:prstGeom prst="rect">
            <a:avLst/>
          </a:prstGeom>
          <a:solidFill>
            <a:schemeClr val="accent5"/>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EVACUATION TO A SHELTER IN PLACE LOCATION</a:t>
            </a:r>
            <a:endParaRPr/>
          </a:p>
        </p:txBody>
      </p:sp>
      <p:sp>
        <p:nvSpPr>
          <p:cNvPr id="360" name="Google Shape;360;p27"/>
          <p:cNvSpPr/>
          <p:nvPr/>
        </p:nvSpPr>
        <p:spPr>
          <a:xfrm>
            <a:off x="9663220" y="1823899"/>
            <a:ext cx="1543657" cy="1917419"/>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Look for additional communications from the President or leadership after the all clear if given for additional instructions or update from the incident</a:t>
            </a:r>
            <a:endParaRPr/>
          </a:p>
        </p:txBody>
      </p:sp>
      <p:sp>
        <p:nvSpPr>
          <p:cNvPr id="361" name="Google Shape;361;p27"/>
          <p:cNvSpPr/>
          <p:nvPr/>
        </p:nvSpPr>
        <p:spPr>
          <a:xfrm>
            <a:off x="1483737" y="4108961"/>
            <a:ext cx="195672" cy="150258"/>
          </a:xfrm>
          <a:prstGeom prst="downArrow">
            <a:avLst>
              <a:gd fmla="val 50000" name="adj1"/>
              <a:gd fmla="val 52247" name="adj2"/>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362" name="Google Shape;362;p27"/>
          <p:cNvSpPr/>
          <p:nvPr/>
        </p:nvSpPr>
        <p:spPr>
          <a:xfrm>
            <a:off x="1483737" y="2159036"/>
            <a:ext cx="195672" cy="150258"/>
          </a:xfrm>
          <a:prstGeom prst="downArrow">
            <a:avLst>
              <a:gd fmla="val 50000" name="adj1"/>
              <a:gd fmla="val 52247" name="adj2"/>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363" name="Google Shape;363;p27"/>
          <p:cNvSpPr/>
          <p:nvPr/>
        </p:nvSpPr>
        <p:spPr>
          <a:xfrm flipH="1" rot="10397671">
            <a:off x="2133782" y="5568413"/>
            <a:ext cx="671199" cy="372525"/>
          </a:xfrm>
          <a:prstGeom prst="curvedDownArrow">
            <a:avLst>
              <a:gd fmla="val 25000" name="adj1"/>
              <a:gd fmla="val 47730" name="adj2"/>
              <a:gd fmla="val 39548" name="adj3"/>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27"/>
          <p:cNvSpPr/>
          <p:nvPr/>
        </p:nvSpPr>
        <p:spPr>
          <a:xfrm>
            <a:off x="9116922" y="674261"/>
            <a:ext cx="365190" cy="4973472"/>
          </a:xfrm>
          <a:prstGeom prst="bentArrow">
            <a:avLst>
              <a:gd fmla="val 18712" name="adj1"/>
              <a:gd fmla="val 25000" name="adj2"/>
              <a:gd fmla="val 50000" name="adj3"/>
              <a:gd fmla="val 0" name="adj4"/>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65" name="Google Shape;365;p27"/>
          <p:cNvSpPr/>
          <p:nvPr/>
        </p:nvSpPr>
        <p:spPr>
          <a:xfrm>
            <a:off x="6883874" y="305631"/>
            <a:ext cx="423989" cy="184340"/>
          </a:xfrm>
          <a:prstGeom prst="leftRightArrow">
            <a:avLst>
              <a:gd fmla="val 50000" name="adj1"/>
              <a:gd fmla="val 50000" name="adj2"/>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7"/>
          <p:cNvSpPr/>
          <p:nvPr/>
        </p:nvSpPr>
        <p:spPr>
          <a:xfrm>
            <a:off x="9674392" y="4092074"/>
            <a:ext cx="1521312" cy="426572"/>
          </a:xfrm>
          <a:prstGeom prst="rect">
            <a:avLst/>
          </a:prstGeom>
          <a:solidFill>
            <a:srgbClr val="FFC0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ACT</a:t>
            </a:r>
            <a:endParaRPr/>
          </a:p>
        </p:txBody>
      </p:sp>
      <p:sp>
        <p:nvSpPr>
          <p:cNvPr id="367" name="Google Shape;367;p27"/>
          <p:cNvSpPr/>
          <p:nvPr/>
        </p:nvSpPr>
        <p:spPr>
          <a:xfrm>
            <a:off x="10337212" y="3841567"/>
            <a:ext cx="195672" cy="150258"/>
          </a:xfrm>
          <a:prstGeom prst="downArrow">
            <a:avLst>
              <a:gd fmla="val 50000" name="adj1"/>
              <a:gd fmla="val 52247" name="adj2"/>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368" name="Google Shape;368;p27"/>
          <p:cNvSpPr/>
          <p:nvPr/>
        </p:nvSpPr>
        <p:spPr>
          <a:xfrm>
            <a:off x="9674393" y="4514597"/>
            <a:ext cx="1521312" cy="1627196"/>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If a serious incident occurs, please do not speak with the Media. You might be contacted by a local reporter. The college will provide an official statement  </a:t>
            </a:r>
            <a:endParaRPr/>
          </a:p>
        </p:txBody>
      </p:sp>
      <p:sp>
        <p:nvSpPr>
          <p:cNvPr id="369" name="Google Shape;369;p27"/>
          <p:cNvSpPr/>
          <p:nvPr/>
        </p:nvSpPr>
        <p:spPr>
          <a:xfrm>
            <a:off x="7389587" y="2746444"/>
            <a:ext cx="1535055" cy="804362"/>
          </a:xfrm>
          <a:prstGeom prst="rect">
            <a:avLst/>
          </a:prstGeom>
          <a:solidFill>
            <a:srgbClr val="FFFF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Alternate Shelter in Place Locations by Emergency Director Notification</a:t>
            </a:r>
            <a:endParaRPr/>
          </a:p>
        </p:txBody>
      </p:sp>
      <p:sp>
        <p:nvSpPr>
          <p:cNvPr id="370" name="Google Shape;370;p27"/>
          <p:cNvSpPr/>
          <p:nvPr/>
        </p:nvSpPr>
        <p:spPr>
          <a:xfrm>
            <a:off x="7390635" y="3550806"/>
            <a:ext cx="1536351" cy="334113"/>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Sent Home</a:t>
            </a:r>
            <a:endParaRPr/>
          </a:p>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p:txBody>
      </p:sp>
      <p:sp>
        <p:nvSpPr>
          <p:cNvPr id="371" name="Google Shape;371;p27"/>
          <p:cNvSpPr/>
          <p:nvPr/>
        </p:nvSpPr>
        <p:spPr>
          <a:xfrm>
            <a:off x="4803474" y="654699"/>
            <a:ext cx="329080" cy="5058204"/>
          </a:xfrm>
          <a:prstGeom prst="bentArrow">
            <a:avLst>
              <a:gd fmla="val 18712" name="adj1"/>
              <a:gd fmla="val 27095" name="adj2"/>
              <a:gd fmla="val 50000" name="adj3"/>
              <a:gd fmla="val 0" name="adj4"/>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372" name="Google Shape;372;p27"/>
          <p:cNvSpPr/>
          <p:nvPr/>
        </p:nvSpPr>
        <p:spPr>
          <a:xfrm flipH="1" rot="10397671">
            <a:off x="4275067" y="5862028"/>
            <a:ext cx="671199" cy="372525"/>
          </a:xfrm>
          <a:prstGeom prst="curvedDownArrow">
            <a:avLst>
              <a:gd fmla="val 25000" name="adj1"/>
              <a:gd fmla="val 47730" name="adj2"/>
              <a:gd fmla="val 39548" name="adj3"/>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27"/>
          <p:cNvSpPr/>
          <p:nvPr/>
        </p:nvSpPr>
        <p:spPr>
          <a:xfrm flipH="1" rot="10397671">
            <a:off x="8591562" y="5763583"/>
            <a:ext cx="671199" cy="372525"/>
          </a:xfrm>
          <a:prstGeom prst="curvedDownArrow">
            <a:avLst>
              <a:gd fmla="val 25000" name="adj1"/>
              <a:gd fmla="val 47730" name="adj2"/>
              <a:gd fmla="val 39548" name="adj3"/>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27"/>
          <p:cNvSpPr/>
          <p:nvPr/>
        </p:nvSpPr>
        <p:spPr>
          <a:xfrm>
            <a:off x="3134358" y="190179"/>
            <a:ext cx="1532844" cy="422796"/>
          </a:xfrm>
          <a:prstGeom prst="rect">
            <a:avLst/>
          </a:prstGeom>
          <a:solidFill>
            <a:schemeClr val="accen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ASSESS</a:t>
            </a:r>
            <a:endParaRPr/>
          </a:p>
        </p:txBody>
      </p:sp>
      <p:sp>
        <p:nvSpPr>
          <p:cNvPr id="375" name="Google Shape;375;p27"/>
          <p:cNvSpPr/>
          <p:nvPr/>
        </p:nvSpPr>
        <p:spPr>
          <a:xfrm>
            <a:off x="3141254" y="612975"/>
            <a:ext cx="1518860" cy="706605"/>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Determine the most reasonable way to protect your own life  </a:t>
            </a:r>
            <a:endParaRPr/>
          </a:p>
        </p:txBody>
      </p:sp>
      <p:sp>
        <p:nvSpPr>
          <p:cNvPr id="376" name="Google Shape;376;p27"/>
          <p:cNvSpPr/>
          <p:nvPr/>
        </p:nvSpPr>
        <p:spPr>
          <a:xfrm>
            <a:off x="3138384" y="1319580"/>
            <a:ext cx="1522757" cy="1411104"/>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What is the nature of the emergency:</a:t>
            </a:r>
            <a:endParaRPr sz="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Bad Weather, Chemical Plumes, Utility Issue, </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Natural or </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Man Made Disaster</a:t>
            </a:r>
            <a:endParaRPr/>
          </a:p>
        </p:txBody>
      </p:sp>
      <p:sp>
        <p:nvSpPr>
          <p:cNvPr id="377" name="Google Shape;377;p27"/>
          <p:cNvSpPr/>
          <p:nvPr/>
        </p:nvSpPr>
        <p:spPr>
          <a:xfrm>
            <a:off x="3134358" y="3437288"/>
            <a:ext cx="1529921" cy="654783"/>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Determine areas to avoid inside your building</a:t>
            </a:r>
            <a:endParaRPr/>
          </a:p>
        </p:txBody>
      </p:sp>
      <p:sp>
        <p:nvSpPr>
          <p:cNvPr id="378" name="Google Shape;378;p27"/>
          <p:cNvSpPr/>
          <p:nvPr/>
        </p:nvSpPr>
        <p:spPr>
          <a:xfrm>
            <a:off x="3138384" y="2735558"/>
            <a:ext cx="1525895" cy="701731"/>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Determine the safest location to </a:t>
            </a:r>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shelter in place</a:t>
            </a:r>
            <a:endParaRPr/>
          </a:p>
        </p:txBody>
      </p:sp>
      <p:sp>
        <p:nvSpPr>
          <p:cNvPr id="379" name="Google Shape;379;p27"/>
          <p:cNvSpPr/>
          <p:nvPr/>
        </p:nvSpPr>
        <p:spPr>
          <a:xfrm>
            <a:off x="3135752" y="4092073"/>
            <a:ext cx="1529921" cy="870123"/>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Determine and avoid those areas on campus where its most dangerous</a:t>
            </a:r>
            <a:endParaRPr/>
          </a:p>
        </p:txBody>
      </p:sp>
      <p:sp>
        <p:nvSpPr>
          <p:cNvPr id="380" name="Google Shape;380;p27"/>
          <p:cNvSpPr/>
          <p:nvPr/>
        </p:nvSpPr>
        <p:spPr>
          <a:xfrm>
            <a:off x="5265210" y="1192185"/>
            <a:ext cx="1518888" cy="804362"/>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If there is bad weather such as high wind stay away from windows</a:t>
            </a:r>
            <a:endParaRPr/>
          </a:p>
        </p:txBody>
      </p:sp>
      <p:sp>
        <p:nvSpPr>
          <p:cNvPr id="381" name="Google Shape;381;p27"/>
          <p:cNvSpPr/>
          <p:nvPr/>
        </p:nvSpPr>
        <p:spPr>
          <a:xfrm>
            <a:off x="5265210" y="1996547"/>
            <a:ext cx="1518888" cy="978570"/>
          </a:xfrm>
          <a:prstGeom prst="rect">
            <a:avLst/>
          </a:prstGeom>
          <a:solidFill>
            <a:schemeClr val="l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If it is not safe to travel into work, stay at home and notify your supervisor for instructions</a:t>
            </a:r>
            <a:endParaRPr/>
          </a:p>
        </p:txBody>
      </p:sp>
      <p:sp>
        <p:nvSpPr>
          <p:cNvPr id="382" name="Google Shape;382;p27"/>
          <p:cNvSpPr/>
          <p:nvPr/>
        </p:nvSpPr>
        <p:spPr>
          <a:xfrm>
            <a:off x="7388643" y="3882042"/>
            <a:ext cx="1536351" cy="668034"/>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Emergency Director determines Shelter in Place Area as needed</a:t>
            </a:r>
            <a:endParaRPr/>
          </a:p>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p:txBody>
      </p:sp>
      <p:sp>
        <p:nvSpPr>
          <p:cNvPr id="383" name="Google Shape;383;p27"/>
          <p:cNvSpPr/>
          <p:nvPr/>
        </p:nvSpPr>
        <p:spPr>
          <a:xfrm>
            <a:off x="8066150" y="2529415"/>
            <a:ext cx="195672" cy="150258"/>
          </a:xfrm>
          <a:prstGeom prst="downArrow">
            <a:avLst>
              <a:gd fmla="val 50000" name="adj1"/>
              <a:gd fmla="val 52247" name="adj2"/>
            </a:avLst>
          </a:prstGeom>
          <a:solidFill>
            <a:schemeClr val="dk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384" name="Google Shape;384;p27"/>
          <p:cNvSpPr/>
          <p:nvPr/>
        </p:nvSpPr>
        <p:spPr>
          <a:xfrm>
            <a:off x="7388643" y="4547294"/>
            <a:ext cx="1536351" cy="1100439"/>
          </a:xfrm>
          <a:prstGeom prst="rect">
            <a:avLst/>
          </a:prstGeom>
          <a:solidFill>
            <a:schemeClr val="lt2"/>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chemeClr val="dk1"/>
                </a:solidFill>
                <a:latin typeface="Calibri"/>
                <a:ea typeface="Calibri"/>
                <a:cs typeface="Calibri"/>
                <a:sym typeface="Calibri"/>
              </a:rPr>
              <a:t>Building Coordinator may determine a safer area to Shelter in Place within the building</a:t>
            </a:r>
            <a:endParaRPr/>
          </a:p>
          <a:p>
            <a:pPr indent="0" lvl="0" marL="0" marR="0" rtl="0" algn="ctr">
              <a:spcBef>
                <a:spcPts val="0"/>
              </a:spcBef>
              <a:spcAft>
                <a:spcPts val="0"/>
              </a:spcAft>
              <a:buNone/>
            </a:pPr>
            <a:r>
              <a:t/>
            </a:r>
            <a:endParaRPr b="1" sz="12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8" name="Shape 388"/>
        <p:cNvGrpSpPr/>
        <p:nvPr/>
      </p:nvGrpSpPr>
      <p:grpSpPr>
        <a:xfrm>
          <a:off x="0" y="0"/>
          <a:ext cx="0" cy="0"/>
          <a:chOff x="0" y="0"/>
          <a:chExt cx="0" cy="0"/>
        </a:xfrm>
      </p:grpSpPr>
      <p:sp>
        <p:nvSpPr>
          <p:cNvPr id="389" name="Google Shape;389;p28"/>
          <p:cNvSpPr txBox="1"/>
          <p:nvPr>
            <p:ph type="ctrTitle"/>
          </p:nvPr>
        </p:nvSpPr>
        <p:spPr>
          <a:xfrm>
            <a:off x="764274" y="816638"/>
            <a:ext cx="10786041" cy="977138"/>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6000"/>
              <a:buFont typeface="Calibri"/>
              <a:buNone/>
            </a:pPr>
            <a:r>
              <a:rPr lang="en-US" sz="6000">
                <a:solidFill>
                  <a:schemeClr val="dk1"/>
                </a:solidFill>
              </a:rPr>
              <a:t>EMERGENCY ACTION PLANNING</a:t>
            </a:r>
            <a:endParaRPr/>
          </a:p>
        </p:txBody>
      </p:sp>
      <p:sp>
        <p:nvSpPr>
          <p:cNvPr id="390" name="Google Shape;390;p28"/>
          <p:cNvSpPr txBox="1"/>
          <p:nvPr>
            <p:ph idx="1" type="subTitle"/>
          </p:nvPr>
        </p:nvSpPr>
        <p:spPr>
          <a:xfrm>
            <a:off x="1074993" y="1898267"/>
            <a:ext cx="10475321" cy="627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n-US" sz="2000"/>
              <a:t>A PREPARATION GUIDE FOR STUDENTS AT WEST VIRGINIA WESLEYAN COLLEGE</a:t>
            </a:r>
            <a:endParaRPr/>
          </a:p>
        </p:txBody>
      </p:sp>
      <p:sp>
        <p:nvSpPr>
          <p:cNvPr id="391" name="Google Shape;391;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92" name="Google Shape;392;p28"/>
          <p:cNvPicPr preferRelativeResize="0"/>
          <p:nvPr/>
        </p:nvPicPr>
        <p:blipFill rotWithShape="1">
          <a:blip r:embed="rId3">
            <a:alphaModFix/>
          </a:blip>
          <a:srcRect b="0" l="0" r="0" t="0"/>
          <a:stretch/>
        </p:blipFill>
        <p:spPr>
          <a:xfrm>
            <a:off x="7643067" y="4068724"/>
            <a:ext cx="3082369" cy="1972638"/>
          </a:xfrm>
          <a:prstGeom prst="rect">
            <a:avLst/>
          </a:prstGeom>
          <a:noFill/>
          <a:ln>
            <a:noFill/>
          </a:ln>
        </p:spPr>
      </p:pic>
      <p:sp>
        <p:nvSpPr>
          <p:cNvPr id="393" name="Google Shape;393;p28"/>
          <p:cNvSpPr txBox="1"/>
          <p:nvPr/>
        </p:nvSpPr>
        <p:spPr>
          <a:xfrm>
            <a:off x="1074993" y="2961314"/>
            <a:ext cx="666804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dk1"/>
                </a:solidFill>
                <a:latin typeface="Calibri"/>
                <a:ea typeface="Calibri"/>
                <a:cs typeface="Calibri"/>
                <a:sym typeface="Calibri"/>
              </a:rPr>
              <a:t>BOMB THREAT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9" name="Google Shape;399;p29"/>
          <p:cNvSpPr txBox="1"/>
          <p:nvPr>
            <p:ph idx="4294967295" type="title"/>
          </p:nvPr>
        </p:nvSpPr>
        <p:spPr>
          <a:xfrm>
            <a:off x="330170" y="192749"/>
            <a:ext cx="10882313" cy="72274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BOMB THREAT PROTOCOLS</a:t>
            </a:r>
            <a:endParaRPr/>
          </a:p>
        </p:txBody>
      </p:sp>
      <p:sp>
        <p:nvSpPr>
          <p:cNvPr id="400" name="Google Shape;400;p29"/>
          <p:cNvSpPr txBox="1"/>
          <p:nvPr>
            <p:ph idx="4294967295" type="body"/>
          </p:nvPr>
        </p:nvSpPr>
        <p:spPr>
          <a:xfrm>
            <a:off x="394463" y="998290"/>
            <a:ext cx="11492738" cy="5226047"/>
          </a:xfrm>
          <a:prstGeom prst="rect">
            <a:avLst/>
          </a:prstGeom>
          <a:noFill/>
          <a:ln>
            <a:noFill/>
          </a:ln>
        </p:spPr>
        <p:txBody>
          <a:bodyPr anchorCtr="0" anchor="t" bIns="45700" lIns="0" spcFirstLastPara="1" rIns="0" wrap="square" tIns="45700">
            <a:normAutofit fontScale="92500" lnSpcReduction="10000"/>
          </a:bodyPr>
          <a:lstStyle/>
          <a:p>
            <a:pPr indent="-182880" lvl="1" marL="384048" rtl="0" algn="l">
              <a:lnSpc>
                <a:spcPct val="90000"/>
              </a:lnSpc>
              <a:spcBef>
                <a:spcPts val="0"/>
              </a:spcBef>
              <a:spcAft>
                <a:spcPts val="0"/>
              </a:spcAft>
              <a:buSzPct val="100000"/>
              <a:buFont typeface="Arial"/>
              <a:buChar char="•"/>
            </a:pPr>
            <a:r>
              <a:rPr lang="en-US" sz="2400"/>
              <a:t>Clear the area and immediately call Campus Safety and Security, 304-473-8011.</a:t>
            </a:r>
            <a:endParaRPr/>
          </a:p>
          <a:p>
            <a:pPr indent="-182880" lvl="1" marL="384048" rtl="0" algn="l">
              <a:lnSpc>
                <a:spcPct val="90000"/>
              </a:lnSpc>
              <a:spcBef>
                <a:spcPts val="600"/>
              </a:spcBef>
              <a:spcAft>
                <a:spcPts val="0"/>
              </a:spcAft>
              <a:buSzPct val="100000"/>
              <a:buFont typeface="Arial"/>
              <a:buChar char="•"/>
            </a:pPr>
            <a:r>
              <a:rPr lang="en-US" sz="2400"/>
              <a:t>Campus Safety and Security will contact the City of Buckhannon Police Department</a:t>
            </a:r>
            <a:endParaRPr/>
          </a:p>
          <a:p>
            <a:pPr indent="-182880" lvl="1" marL="384048" rtl="0" algn="l">
              <a:lnSpc>
                <a:spcPct val="90000"/>
              </a:lnSpc>
              <a:spcBef>
                <a:spcPts val="600"/>
              </a:spcBef>
              <a:spcAft>
                <a:spcPts val="0"/>
              </a:spcAft>
              <a:buSzPct val="100000"/>
              <a:buFont typeface="Arial"/>
              <a:buChar char="•"/>
            </a:pPr>
            <a:r>
              <a:rPr lang="en-US" sz="2400"/>
              <a:t>Evacuate the building.</a:t>
            </a:r>
            <a:endParaRPr/>
          </a:p>
          <a:p>
            <a:pPr indent="-182880" lvl="1" marL="384048" rtl="0" algn="l">
              <a:lnSpc>
                <a:spcPct val="90000"/>
              </a:lnSpc>
              <a:spcBef>
                <a:spcPts val="600"/>
              </a:spcBef>
              <a:spcAft>
                <a:spcPts val="0"/>
              </a:spcAft>
              <a:buSzPct val="100000"/>
              <a:buFont typeface="Arial"/>
              <a:buChar char="•"/>
            </a:pPr>
            <a:r>
              <a:rPr lang="en-US" sz="2400"/>
              <a:t>When the building evacuation alarm is sounded, or you are told to leave by law enforcement or similar authority, walk quickly to the nearest marked exit and ask others to do the same.</a:t>
            </a:r>
            <a:endParaRPr/>
          </a:p>
          <a:p>
            <a:pPr indent="-182880" lvl="1" marL="384048" rtl="0" algn="l">
              <a:lnSpc>
                <a:spcPct val="90000"/>
              </a:lnSpc>
              <a:spcBef>
                <a:spcPts val="600"/>
              </a:spcBef>
              <a:spcAft>
                <a:spcPts val="0"/>
              </a:spcAft>
              <a:buSzPct val="100000"/>
              <a:buFont typeface="Arial"/>
              <a:buChar char="•"/>
            </a:pPr>
            <a:r>
              <a:rPr lang="en-US" sz="2400"/>
              <a:t>Assist people with disabilities in exiting the building!   Remember that elevators are reserved for people with disabilities in times of emergency. Do not use elevators in case of fire. Do not panic.</a:t>
            </a:r>
            <a:endParaRPr/>
          </a:p>
          <a:p>
            <a:pPr indent="-182880" lvl="1" marL="384048" rtl="0" algn="l">
              <a:lnSpc>
                <a:spcPct val="90000"/>
              </a:lnSpc>
              <a:spcBef>
                <a:spcPts val="600"/>
              </a:spcBef>
              <a:spcAft>
                <a:spcPts val="0"/>
              </a:spcAft>
              <a:buSzPct val="100000"/>
              <a:buFont typeface="Arial"/>
              <a:buChar char="•"/>
            </a:pPr>
            <a:r>
              <a:rPr lang="en-US" sz="2400"/>
              <a:t>Once outside, move to your designated assembly area.  Keep streets, fire lanes, hydrants, and walkways clear for emergency vehicles and crews.</a:t>
            </a:r>
            <a:endParaRPr/>
          </a:p>
          <a:p>
            <a:pPr indent="-182880" lvl="1" marL="384048" rtl="0" algn="l">
              <a:lnSpc>
                <a:spcPct val="90000"/>
              </a:lnSpc>
              <a:spcBef>
                <a:spcPts val="600"/>
              </a:spcBef>
              <a:spcAft>
                <a:spcPts val="0"/>
              </a:spcAft>
              <a:buSzPct val="100000"/>
              <a:buFont typeface="Arial"/>
              <a:buChar char="•"/>
            </a:pPr>
            <a:r>
              <a:rPr lang="en-US" sz="2400"/>
              <a:t>If requested, assist emergency crews.</a:t>
            </a:r>
            <a:endParaRPr/>
          </a:p>
          <a:p>
            <a:pPr indent="-182880" lvl="1" marL="384048" rtl="0" algn="l">
              <a:lnSpc>
                <a:spcPct val="90000"/>
              </a:lnSpc>
              <a:spcBef>
                <a:spcPts val="600"/>
              </a:spcBef>
              <a:spcAft>
                <a:spcPts val="0"/>
              </a:spcAft>
              <a:buSzPct val="100000"/>
              <a:buFont typeface="Arial"/>
              <a:buChar char="•"/>
            </a:pPr>
            <a:r>
              <a:rPr lang="en-US" sz="2400"/>
              <a:t>Do not return to an evacuated building unless told to do so by a firefighter, Building/Facility Coordinator, or similar authority.</a:t>
            </a:r>
            <a:endParaRPr/>
          </a:p>
          <a:p>
            <a:pPr indent="-182880" lvl="1" marL="384048" rtl="0" algn="l">
              <a:lnSpc>
                <a:spcPct val="90000"/>
              </a:lnSpc>
              <a:spcBef>
                <a:spcPts val="600"/>
              </a:spcBef>
              <a:spcAft>
                <a:spcPts val="0"/>
              </a:spcAft>
              <a:buSzPct val="100000"/>
              <a:buFont typeface="Arial"/>
              <a:buChar char="•"/>
            </a:pPr>
            <a:r>
              <a:rPr lang="en-US" sz="2400"/>
              <a:t>After evacuation, report to your designated assembly area.  Stay there until an accurate headcount is taken.  A Building/Facility Coordinator will take attendance and assist in accounting for all building occupants.</a:t>
            </a:r>
            <a:endParaRPr/>
          </a:p>
          <a:p>
            <a:pPr indent="0" lvl="0" marL="91440" rtl="0" algn="l">
              <a:lnSpc>
                <a:spcPct val="90000"/>
              </a:lnSpc>
              <a:spcBef>
                <a:spcPts val="1600"/>
              </a:spcBef>
              <a:spcAft>
                <a:spcPts val="0"/>
              </a:spcAft>
              <a:buSzPct val="100000"/>
              <a:buNone/>
            </a:pPr>
            <a:r>
              <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4" name="Google Shape;124;p3"/>
          <p:cNvSpPr/>
          <p:nvPr/>
        </p:nvSpPr>
        <p:spPr>
          <a:xfrm>
            <a:off x="341391" y="1034432"/>
            <a:ext cx="11509218" cy="43396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Emergency Director</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All emergency operations shall be directed by the President, or designee, and the Emergency Coordinator.  In the absence of the President, the following line of succession will be put in place until the President is able to return to campus:</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Interim President – James Moore</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Vice President of Student Development – Alison Whitehair</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Vice President of Academic Affairs – Lynn Linder</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Emergency Coordinator </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Director of Campus Safety will coordinate major emergencies – Police, Fire, Natural disasters, etc.</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Director of Physical Plant for Utility Failure - gas outages, water leaks, no power, and infrastructure failure</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Director of Information Technology will coordinate all cyber threats in consultation with EIIA.</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125" name="Google Shape;125;p3"/>
          <p:cNvSpPr txBox="1"/>
          <p:nvPr/>
        </p:nvSpPr>
        <p:spPr>
          <a:xfrm>
            <a:off x="288174" y="261912"/>
            <a:ext cx="7824287" cy="402120"/>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chemeClr val="dk1"/>
              </a:buClr>
              <a:buSzPts val="3200"/>
              <a:buFont typeface="Calibri"/>
              <a:buNone/>
            </a:pPr>
            <a:r>
              <a:rPr b="1" lang="en-US" sz="3200">
                <a:solidFill>
                  <a:schemeClr val="dk1"/>
                </a:solidFill>
                <a:latin typeface="Calibri"/>
                <a:ea typeface="Calibri"/>
                <a:cs typeface="Calibri"/>
                <a:sym typeface="Calibri"/>
              </a:rPr>
              <a:t>Emergency Director and Emergency Coordinator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6" name="Google Shape;406;p30"/>
          <p:cNvSpPr txBox="1"/>
          <p:nvPr>
            <p:ph idx="4294967295" type="title"/>
          </p:nvPr>
        </p:nvSpPr>
        <p:spPr>
          <a:xfrm>
            <a:off x="330170" y="192749"/>
            <a:ext cx="10882313" cy="7227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b="1" lang="en-US">
                <a:latin typeface="Calibri"/>
                <a:ea typeface="Calibri"/>
                <a:cs typeface="Calibri"/>
                <a:sym typeface="Calibri"/>
              </a:rPr>
              <a:t>BOMB THREAT PROTOCOLS-SUSPICIOUS ITEM</a:t>
            </a:r>
            <a:endParaRPr/>
          </a:p>
        </p:txBody>
      </p:sp>
      <p:sp>
        <p:nvSpPr>
          <p:cNvPr id="407" name="Google Shape;407;p30"/>
          <p:cNvSpPr txBox="1"/>
          <p:nvPr>
            <p:ph idx="4294967295" type="body"/>
          </p:nvPr>
        </p:nvSpPr>
        <p:spPr>
          <a:xfrm>
            <a:off x="394463" y="998290"/>
            <a:ext cx="11249456" cy="5226047"/>
          </a:xfrm>
          <a:prstGeom prst="rect">
            <a:avLst/>
          </a:prstGeom>
          <a:noFill/>
          <a:ln>
            <a:noFill/>
          </a:ln>
        </p:spPr>
        <p:txBody>
          <a:bodyPr anchorCtr="0" anchor="t" bIns="45700" lIns="0" spcFirstLastPara="1" rIns="0" wrap="square" tIns="45700">
            <a:normAutofit fontScale="92500" lnSpcReduction="10000"/>
          </a:bodyPr>
          <a:lstStyle/>
          <a:p>
            <a:pPr indent="-117475" lvl="0" marL="91440" rtl="0" algn="l">
              <a:lnSpc>
                <a:spcPct val="90000"/>
              </a:lnSpc>
              <a:spcBef>
                <a:spcPts val="0"/>
              </a:spcBef>
              <a:spcAft>
                <a:spcPts val="0"/>
              </a:spcAft>
              <a:buSzPct val="100000"/>
              <a:buChar char=" "/>
            </a:pPr>
            <a:r>
              <a:rPr b="1" lang="en-US"/>
              <a:t>IF YOU FIND A SUSPICIOUS ITEM</a:t>
            </a:r>
            <a:endParaRPr/>
          </a:p>
          <a:p>
            <a:pPr indent="-140970" lvl="0" marL="91440" rtl="0" algn="l">
              <a:lnSpc>
                <a:spcPct val="90000"/>
              </a:lnSpc>
              <a:spcBef>
                <a:spcPts val="1400"/>
              </a:spcBef>
              <a:spcAft>
                <a:spcPts val="0"/>
              </a:spcAft>
              <a:buSzPct val="100000"/>
              <a:buChar char=" "/>
            </a:pPr>
            <a:r>
              <a:rPr lang="en-US" sz="2400"/>
              <a:t>Together we can help keep our communities safe—if you see something that is suspicious, out of place, or doesn't look right, say something. </a:t>
            </a:r>
            <a:endParaRPr/>
          </a:p>
          <a:p>
            <a:pPr indent="-140970" lvl="0" marL="91440" rtl="0" algn="l">
              <a:lnSpc>
                <a:spcPct val="90000"/>
              </a:lnSpc>
              <a:spcBef>
                <a:spcPts val="1400"/>
              </a:spcBef>
              <a:spcAft>
                <a:spcPts val="0"/>
              </a:spcAft>
              <a:buSzPct val="100000"/>
              <a:buChar char=" "/>
            </a:pPr>
            <a:r>
              <a:rPr lang="en-US" sz="2400"/>
              <a:t>A suspicious item is any item (e.g., bag, package, vehicle, etc.) that is reasonably believed to contain explosives, an improvised explosive device (IED), or other hazardous material that requires a bomb technician and/or specialized equipment to further evaluate it. Examples that could indicate a bomb include unexplainable wires or electronics, other visible bomb-like components, and unusual sounds, vapors, mists, or odors. Generally speaking, anything that is hidden, obviously suspicious, and not typical (HOT) should be deemed suspicious. In addition, potential indicators for a bomb are threats, placement, and proximity of the item to people and valuable assets.</a:t>
            </a:r>
            <a:endParaRPr/>
          </a:p>
          <a:p>
            <a:pPr indent="-140970" lvl="0" marL="91440" rtl="0" algn="l">
              <a:lnSpc>
                <a:spcPct val="90000"/>
              </a:lnSpc>
              <a:spcBef>
                <a:spcPts val="1400"/>
              </a:spcBef>
              <a:spcAft>
                <a:spcPts val="0"/>
              </a:spcAft>
              <a:buSzPct val="100000"/>
              <a:buChar char=" "/>
            </a:pPr>
            <a:r>
              <a:rPr lang="en-US" sz="2400"/>
              <a:t> </a:t>
            </a:r>
            <a:endParaRPr/>
          </a:p>
          <a:p>
            <a:pPr indent="-140970" lvl="0" marL="91440" rtl="0" algn="just">
              <a:lnSpc>
                <a:spcPct val="90000"/>
              </a:lnSpc>
              <a:spcBef>
                <a:spcPts val="1400"/>
              </a:spcBef>
              <a:spcAft>
                <a:spcPts val="0"/>
              </a:spcAft>
              <a:buSzPct val="100000"/>
              <a:buChar char=" "/>
            </a:pPr>
            <a:r>
              <a:rPr b="1" lang="en-US" sz="2400"/>
              <a:t>NOTE:</a:t>
            </a:r>
            <a:r>
              <a:rPr lang="en-US" sz="2400"/>
              <a:t> Not all items are suspicious. An unattended item is an item (e.g., bag, package, vehicle, etc.) of unknown origin and content where there are no obvious signs of being suspicious. Facility search, lock-down, or evacuation is not necessary unless the item is determined to be suspicious.  </a:t>
            </a:r>
            <a:endParaRPr/>
          </a:p>
          <a:p>
            <a:pPr indent="0" lvl="0" marL="91440" rtl="0" algn="l">
              <a:lnSpc>
                <a:spcPct val="90000"/>
              </a:lnSpc>
              <a:spcBef>
                <a:spcPts val="1400"/>
              </a:spcBef>
              <a:spcAft>
                <a:spcPts val="0"/>
              </a:spcAft>
              <a:buSzPct val="100000"/>
              <a:buNone/>
            </a:pPr>
            <a:r>
              <a:t/>
            </a:r>
            <a:endParaRPr sz="3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3" name="Google Shape;413;p31"/>
          <p:cNvSpPr txBox="1"/>
          <p:nvPr>
            <p:ph idx="4294967295" type="title"/>
          </p:nvPr>
        </p:nvSpPr>
        <p:spPr>
          <a:xfrm>
            <a:off x="199505" y="192749"/>
            <a:ext cx="11820699" cy="72274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320"/>
              <a:buFont typeface="Calibri"/>
              <a:buNone/>
            </a:pPr>
            <a:r>
              <a:rPr b="1" lang="en-US" sz="4120">
                <a:latin typeface="Calibri"/>
                <a:ea typeface="Calibri"/>
                <a:cs typeface="Calibri"/>
                <a:sym typeface="Calibri"/>
              </a:rPr>
              <a:t>BOMB THREAT PROTOCOLS-SUSPICIOUS ITEM CONT.</a:t>
            </a:r>
            <a:endParaRPr sz="4120"/>
          </a:p>
        </p:txBody>
      </p:sp>
      <p:sp>
        <p:nvSpPr>
          <p:cNvPr id="414" name="Google Shape;414;p31"/>
          <p:cNvSpPr txBox="1"/>
          <p:nvPr>
            <p:ph idx="4294967295" type="body"/>
          </p:nvPr>
        </p:nvSpPr>
        <p:spPr>
          <a:xfrm>
            <a:off x="394463" y="998290"/>
            <a:ext cx="11492738" cy="5226047"/>
          </a:xfrm>
          <a:prstGeom prst="rect">
            <a:avLst/>
          </a:prstGeom>
          <a:noFill/>
          <a:ln>
            <a:noFill/>
          </a:ln>
        </p:spPr>
        <p:txBody>
          <a:bodyPr anchorCtr="0" anchor="t" bIns="45700" lIns="0" spcFirstLastPara="1" rIns="0" wrap="square" tIns="45700">
            <a:normAutofit lnSpcReduction="10000"/>
          </a:bodyPr>
          <a:lstStyle/>
          <a:p>
            <a:pPr indent="-127000" lvl="0" marL="91440" rtl="0" algn="l">
              <a:lnSpc>
                <a:spcPct val="90000"/>
              </a:lnSpc>
              <a:spcBef>
                <a:spcPts val="0"/>
              </a:spcBef>
              <a:spcAft>
                <a:spcPts val="0"/>
              </a:spcAft>
              <a:buSzPts val="2000"/>
              <a:buChar char=" "/>
            </a:pPr>
            <a:r>
              <a:rPr b="1" lang="en-US"/>
              <a:t>If it appears to be a suspicious item, follow these procedures:</a:t>
            </a:r>
            <a:endParaRPr/>
          </a:p>
          <a:p>
            <a:pPr indent="0" lvl="0" marL="91440" rtl="0" algn="l">
              <a:lnSpc>
                <a:spcPct val="90000"/>
              </a:lnSpc>
              <a:spcBef>
                <a:spcPts val="1400"/>
              </a:spcBef>
              <a:spcAft>
                <a:spcPts val="0"/>
              </a:spcAft>
              <a:buSzPts val="2000"/>
              <a:buNone/>
            </a:pPr>
            <a:r>
              <a:t/>
            </a:r>
            <a:endParaRPr/>
          </a:p>
          <a:p>
            <a:pPr indent="-182880" lvl="1" marL="384048" rtl="0" algn="l">
              <a:lnSpc>
                <a:spcPct val="90000"/>
              </a:lnSpc>
              <a:spcBef>
                <a:spcPts val="400"/>
              </a:spcBef>
              <a:spcAft>
                <a:spcPts val="0"/>
              </a:spcAft>
              <a:buSzPts val="2000"/>
              <a:buFont typeface="Arial"/>
              <a:buChar char="•"/>
            </a:pPr>
            <a:r>
              <a:rPr lang="en-US" sz="2000"/>
              <a:t>Remain calm.</a:t>
            </a:r>
            <a:endParaRPr/>
          </a:p>
          <a:p>
            <a:pPr indent="-182880" lvl="1" marL="384048" rtl="0" algn="l">
              <a:lnSpc>
                <a:spcPct val="90000"/>
              </a:lnSpc>
              <a:spcBef>
                <a:spcPts val="600"/>
              </a:spcBef>
              <a:spcAft>
                <a:spcPts val="0"/>
              </a:spcAft>
              <a:buSzPts val="2000"/>
              <a:buFont typeface="Arial"/>
              <a:buChar char="•"/>
            </a:pPr>
            <a:r>
              <a:rPr lang="en-US" sz="2000"/>
              <a:t>Do NOT touch, tamper with, or move the package, bag, or item.</a:t>
            </a:r>
            <a:endParaRPr/>
          </a:p>
          <a:p>
            <a:pPr indent="-182880" lvl="1" marL="384048" rtl="0" algn="l">
              <a:lnSpc>
                <a:spcPct val="90000"/>
              </a:lnSpc>
              <a:spcBef>
                <a:spcPts val="600"/>
              </a:spcBef>
              <a:spcAft>
                <a:spcPts val="0"/>
              </a:spcAft>
              <a:buSzPts val="2000"/>
              <a:buFont typeface="Arial"/>
              <a:buChar char="•"/>
            </a:pPr>
            <a:r>
              <a:rPr lang="en-US" sz="2000"/>
              <a:t>Notify your facility supervisor, such as a manager or administrator or follow your CIRT standard operating procedure. </a:t>
            </a:r>
            <a:endParaRPr/>
          </a:p>
          <a:p>
            <a:pPr indent="-182880" lvl="1" marL="384048" rtl="0" algn="l">
              <a:lnSpc>
                <a:spcPct val="90000"/>
              </a:lnSpc>
              <a:spcBef>
                <a:spcPts val="600"/>
              </a:spcBef>
              <a:spcAft>
                <a:spcPts val="0"/>
              </a:spcAft>
              <a:buSzPts val="2000"/>
              <a:buFont typeface="Arial"/>
              <a:buChar char="•"/>
            </a:pPr>
            <a:r>
              <a:rPr lang="en-US" sz="2000"/>
              <a:t>Explain why it appears suspicious.</a:t>
            </a:r>
            <a:endParaRPr/>
          </a:p>
          <a:p>
            <a:pPr indent="-182880" lvl="1" marL="384048" rtl="0" algn="l">
              <a:lnSpc>
                <a:spcPct val="90000"/>
              </a:lnSpc>
              <a:spcBef>
                <a:spcPts val="600"/>
              </a:spcBef>
              <a:spcAft>
                <a:spcPts val="0"/>
              </a:spcAft>
              <a:buSzPts val="2000"/>
              <a:buFont typeface="Arial"/>
              <a:buChar char="•"/>
            </a:pPr>
            <a:r>
              <a:rPr lang="en-US" sz="2000"/>
              <a:t>Follow instructions. Facility supervisors and/or law enforcement will assess the situation and provide guidance regarding shelter-in-place or evacuation.</a:t>
            </a:r>
            <a:endParaRPr/>
          </a:p>
          <a:p>
            <a:pPr indent="-182880" lvl="1" marL="384048" rtl="0" algn="l">
              <a:lnSpc>
                <a:spcPct val="90000"/>
              </a:lnSpc>
              <a:spcBef>
                <a:spcPts val="600"/>
              </a:spcBef>
              <a:spcAft>
                <a:spcPts val="0"/>
              </a:spcAft>
              <a:buSzPts val="2000"/>
              <a:buFont typeface="Arial"/>
              <a:buChar char="•"/>
            </a:pPr>
            <a:r>
              <a:rPr lang="en-US" sz="2000"/>
              <a:t>If no guidance is provided and you feel you are in immediate danger, calmly evacuate the area. Distance and protective cover are the best ways to reduce injury from a bomb.</a:t>
            </a:r>
            <a:endParaRPr/>
          </a:p>
          <a:p>
            <a:pPr indent="-182880" lvl="1" marL="384048" rtl="0" algn="l">
              <a:lnSpc>
                <a:spcPct val="90000"/>
              </a:lnSpc>
              <a:spcBef>
                <a:spcPts val="600"/>
              </a:spcBef>
              <a:spcAft>
                <a:spcPts val="0"/>
              </a:spcAft>
              <a:buSzPts val="2000"/>
              <a:buFont typeface="Arial"/>
              <a:buChar char="•"/>
            </a:pPr>
            <a:r>
              <a:rPr lang="en-US" sz="2000"/>
              <a:t>Be aware. There could be other threats or suspicious items.</a:t>
            </a:r>
            <a:endParaRPr/>
          </a:p>
          <a:p>
            <a:pPr indent="-127000" lvl="0" marL="91440" rtl="0" algn="l">
              <a:lnSpc>
                <a:spcPct val="90000"/>
              </a:lnSpc>
              <a:spcBef>
                <a:spcPts val="1600"/>
              </a:spcBef>
              <a:spcAft>
                <a:spcPts val="0"/>
              </a:spcAft>
              <a:buSzPts val="2000"/>
              <a:buChar char=" "/>
            </a:pPr>
            <a:r>
              <a:rPr lang="en-US"/>
              <a:t> </a:t>
            </a:r>
            <a:endParaRPr/>
          </a:p>
          <a:p>
            <a:pPr indent="-127000" lvl="0" marL="91440" rtl="0" algn="l">
              <a:lnSpc>
                <a:spcPct val="90000"/>
              </a:lnSpc>
              <a:spcBef>
                <a:spcPts val="1400"/>
              </a:spcBef>
              <a:spcAft>
                <a:spcPts val="0"/>
              </a:spcAft>
              <a:buSzPts val="2000"/>
              <a:buChar char=" "/>
            </a:pPr>
            <a:r>
              <a:rPr lang="en-US"/>
              <a:t>Every situation is unique and should be handled in the context of the facility or environment in which it occurs. Facility supervisors and law enforcement will be in the best position to determine if a real risk is posed and how to respond.</a:t>
            </a: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8" name="Shape 418"/>
        <p:cNvGrpSpPr/>
        <p:nvPr/>
      </p:nvGrpSpPr>
      <p:grpSpPr>
        <a:xfrm>
          <a:off x="0" y="0"/>
          <a:ext cx="0" cy="0"/>
          <a:chOff x="0" y="0"/>
          <a:chExt cx="0" cy="0"/>
        </a:xfrm>
      </p:grpSpPr>
      <p:sp>
        <p:nvSpPr>
          <p:cNvPr id="419" name="Google Shape;419;p32"/>
          <p:cNvSpPr txBox="1"/>
          <p:nvPr/>
        </p:nvSpPr>
        <p:spPr>
          <a:xfrm>
            <a:off x="378016" y="33090"/>
            <a:ext cx="11208100" cy="64094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BOMB</a:t>
            </a:r>
            <a:r>
              <a:rPr b="1" lang="en-US" sz="3200">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THREAT CHECKLIST TO BE COMPLETED BY CALL RECEIVER</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Caller ID Number: ______________________   Time Call was received: __________________   Time call was terminated: _________________</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 </a:t>
            </a:r>
            <a:endParaRPr/>
          </a:p>
          <a:p>
            <a:pPr indent="0" lvl="0" marL="0" marR="0" rtl="0" algn="l">
              <a:lnSpc>
                <a:spcPct val="150000"/>
              </a:lnSpc>
              <a:spcBef>
                <a:spcPts val="0"/>
              </a:spcBef>
              <a:spcAft>
                <a:spcPts val="0"/>
              </a:spcAft>
              <a:buNone/>
            </a:pPr>
            <a:r>
              <a:rPr b="1" lang="en-US" sz="1100">
                <a:solidFill>
                  <a:schemeClr val="dk1"/>
                </a:solidFill>
                <a:latin typeface="Calibri"/>
                <a:ea typeface="Calibri"/>
                <a:cs typeface="Calibri"/>
                <a:sym typeface="Calibri"/>
              </a:rPr>
              <a:t>Questions to ask:</a:t>
            </a:r>
            <a:endParaRPr/>
          </a:p>
          <a:p>
            <a:pPr indent="0" lvl="0" marL="0" marR="0" rtl="0" algn="l">
              <a:lnSpc>
                <a:spcPct val="150000"/>
              </a:lnSpc>
              <a:spcBef>
                <a:spcPts val="0"/>
              </a:spcBef>
              <a:spcAft>
                <a:spcPts val="0"/>
              </a:spcAft>
              <a:buNone/>
            </a:pPr>
            <a:r>
              <a:rPr b="1" lang="en-US" sz="1100">
                <a:solidFill>
                  <a:schemeClr val="dk1"/>
                </a:solidFill>
                <a:latin typeface="Calibri"/>
                <a:ea typeface="Calibri"/>
                <a:cs typeface="Calibri"/>
                <a:sym typeface="Calibri"/>
              </a:rPr>
              <a:t>When is the bomb going to explode?___________________________</a:t>
            </a:r>
            <a:endParaRPr/>
          </a:p>
          <a:p>
            <a:pPr indent="0" lvl="0" marL="0" marR="0" rtl="0" algn="l">
              <a:lnSpc>
                <a:spcPct val="150000"/>
              </a:lnSpc>
              <a:spcBef>
                <a:spcPts val="0"/>
              </a:spcBef>
              <a:spcAft>
                <a:spcPts val="0"/>
              </a:spcAft>
              <a:buNone/>
            </a:pPr>
            <a:r>
              <a:rPr b="1" lang="en-US" sz="1100">
                <a:solidFill>
                  <a:schemeClr val="dk1"/>
                </a:solidFill>
                <a:latin typeface="Calibri"/>
                <a:ea typeface="Calibri"/>
                <a:cs typeface="Calibri"/>
                <a:sym typeface="Calibri"/>
              </a:rPr>
              <a:t>Where is the bomb?_________________________________________</a:t>
            </a:r>
            <a:endParaRPr/>
          </a:p>
          <a:p>
            <a:pPr indent="0" lvl="0" marL="0" marR="0" rtl="0" algn="l">
              <a:lnSpc>
                <a:spcPct val="150000"/>
              </a:lnSpc>
              <a:spcBef>
                <a:spcPts val="0"/>
              </a:spcBef>
              <a:spcAft>
                <a:spcPts val="0"/>
              </a:spcAft>
              <a:buNone/>
            </a:pPr>
            <a:r>
              <a:rPr b="1" lang="en-US" sz="1100">
                <a:solidFill>
                  <a:schemeClr val="dk1"/>
                </a:solidFill>
                <a:latin typeface="Calibri"/>
                <a:ea typeface="Calibri"/>
                <a:cs typeface="Calibri"/>
                <a:sym typeface="Calibri"/>
              </a:rPr>
              <a:t>What does the bomb look like?________________________________</a:t>
            </a:r>
            <a:endParaRPr/>
          </a:p>
          <a:p>
            <a:pPr indent="0" lvl="0" marL="0" marR="0" rtl="0" algn="l">
              <a:lnSpc>
                <a:spcPct val="150000"/>
              </a:lnSpc>
              <a:spcBef>
                <a:spcPts val="0"/>
              </a:spcBef>
              <a:spcAft>
                <a:spcPts val="0"/>
              </a:spcAft>
              <a:buNone/>
            </a:pPr>
            <a:r>
              <a:rPr b="1" lang="en-US" sz="1100">
                <a:solidFill>
                  <a:schemeClr val="dk1"/>
                </a:solidFill>
                <a:latin typeface="Calibri"/>
                <a:ea typeface="Calibri"/>
                <a:cs typeface="Calibri"/>
                <a:sym typeface="Calibri"/>
              </a:rPr>
              <a:t>What kind of bomb is it?______________________________________</a:t>
            </a:r>
            <a:endParaRPr/>
          </a:p>
          <a:p>
            <a:pPr indent="0" lvl="0" marL="0" marR="0" rtl="0" algn="l">
              <a:lnSpc>
                <a:spcPct val="150000"/>
              </a:lnSpc>
              <a:spcBef>
                <a:spcPts val="0"/>
              </a:spcBef>
              <a:spcAft>
                <a:spcPts val="0"/>
              </a:spcAft>
              <a:buNone/>
            </a:pPr>
            <a:r>
              <a:rPr b="1" lang="en-US" sz="1100">
                <a:solidFill>
                  <a:schemeClr val="dk1"/>
                </a:solidFill>
                <a:latin typeface="Calibri"/>
                <a:ea typeface="Calibri"/>
                <a:cs typeface="Calibri"/>
                <a:sym typeface="Calibri"/>
              </a:rPr>
              <a:t>What will cause the bomb to explode?___________________________</a:t>
            </a:r>
            <a:endParaRPr/>
          </a:p>
          <a:p>
            <a:pPr indent="0" lvl="0" marL="0" marR="0" rtl="0" algn="l">
              <a:lnSpc>
                <a:spcPct val="150000"/>
              </a:lnSpc>
              <a:spcBef>
                <a:spcPts val="0"/>
              </a:spcBef>
              <a:spcAft>
                <a:spcPts val="0"/>
              </a:spcAft>
              <a:buNone/>
            </a:pPr>
            <a:r>
              <a:rPr b="1" lang="en-US" sz="1100">
                <a:solidFill>
                  <a:schemeClr val="dk1"/>
                </a:solidFill>
                <a:latin typeface="Calibri"/>
                <a:ea typeface="Calibri"/>
                <a:cs typeface="Calibri"/>
                <a:sym typeface="Calibri"/>
              </a:rPr>
              <a:t>Did the caller place the bomb on the property?____________________</a:t>
            </a:r>
            <a:endParaRPr/>
          </a:p>
          <a:p>
            <a:pPr indent="0" lvl="0" marL="0" marR="0" rtl="0" algn="l">
              <a:lnSpc>
                <a:spcPct val="150000"/>
              </a:lnSpc>
              <a:spcBef>
                <a:spcPts val="0"/>
              </a:spcBef>
              <a:spcAft>
                <a:spcPts val="0"/>
              </a:spcAft>
              <a:buNone/>
            </a:pPr>
            <a:r>
              <a:rPr b="1" lang="en-US" sz="1100">
                <a:solidFill>
                  <a:schemeClr val="dk1"/>
                </a:solidFill>
                <a:latin typeface="Calibri"/>
                <a:ea typeface="Calibri"/>
                <a:cs typeface="Calibri"/>
                <a:sym typeface="Calibri"/>
              </a:rPr>
              <a:t>Where is the caller calling from?________________________________</a:t>
            </a:r>
            <a:endParaRPr/>
          </a:p>
          <a:p>
            <a:pPr indent="0" lvl="0" marL="0" marR="0" rtl="0" algn="l">
              <a:lnSpc>
                <a:spcPct val="150000"/>
              </a:lnSpc>
              <a:spcBef>
                <a:spcPts val="0"/>
              </a:spcBef>
              <a:spcAft>
                <a:spcPts val="0"/>
              </a:spcAft>
              <a:buNone/>
            </a:pPr>
            <a:r>
              <a:rPr b="1" lang="en-US" sz="1100">
                <a:solidFill>
                  <a:schemeClr val="dk1"/>
                </a:solidFill>
                <a:latin typeface="Calibri"/>
                <a:ea typeface="Calibri"/>
                <a:cs typeface="Calibri"/>
                <a:sym typeface="Calibri"/>
              </a:rPr>
              <a:t>Why has the bomb been placed?________________________________</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Description of caller’s voice (circle all that apply)</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Calm   Disgusted   Nasal   Angry   Broken/Cracking   Stutter   Slow   Sincere   Lisp   Rapid  Laughing   Deep   Crying   Squeaky   Excited   Stressed   Accent   Loud   </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Slurred   Normal  Soft   Distinct   Raspy   Coughing/Clears Throat</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Description of Background Noises (circle all that apply)</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Street Noises   House noises   Factory/Machinery   Normal   Motor   Animal   Voices   Clear   Office   Booth   PA system   Static   Music   Other____________</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Description of Threat Language:</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Well spoken (educated)     Irrational       Foul       Incoherent       Message seemed to be read</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Additional notes:</a:t>
            </a:r>
            <a:endParaRPr b="1" sz="1050">
              <a:solidFill>
                <a:schemeClr val="dk1"/>
              </a:solidFill>
              <a:latin typeface="Calibri"/>
              <a:ea typeface="Calibri"/>
              <a:cs typeface="Calibri"/>
              <a:sym typeface="Calibri"/>
            </a:endParaRPr>
          </a:p>
        </p:txBody>
      </p:sp>
      <p:sp>
        <p:nvSpPr>
          <p:cNvPr id="420" name="Google Shape;420;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6" name="Google Shape;426;p33"/>
          <p:cNvSpPr txBox="1"/>
          <p:nvPr>
            <p:ph idx="4294967295" type="title"/>
          </p:nvPr>
        </p:nvSpPr>
        <p:spPr>
          <a:xfrm>
            <a:off x="199505" y="192749"/>
            <a:ext cx="11820699" cy="72274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CRISIS AFTERMATH – RECOVERY PHASE</a:t>
            </a:r>
            <a:endParaRPr/>
          </a:p>
        </p:txBody>
      </p:sp>
      <p:sp>
        <p:nvSpPr>
          <p:cNvPr id="427" name="Google Shape;427;p33"/>
          <p:cNvSpPr txBox="1"/>
          <p:nvPr>
            <p:ph idx="4294967295" type="body"/>
          </p:nvPr>
        </p:nvSpPr>
        <p:spPr>
          <a:xfrm>
            <a:off x="394463" y="998290"/>
            <a:ext cx="11492738" cy="5226047"/>
          </a:xfrm>
          <a:prstGeom prst="rect">
            <a:avLst/>
          </a:prstGeom>
          <a:noFill/>
          <a:ln>
            <a:noFill/>
          </a:ln>
        </p:spPr>
        <p:txBody>
          <a:bodyPr anchorCtr="0" anchor="t" bIns="45700" lIns="0" spcFirstLastPara="1" rIns="0" wrap="square" tIns="45700">
            <a:normAutofit/>
          </a:bodyPr>
          <a:lstStyle/>
          <a:p>
            <a:pPr indent="-203200" lvl="0" marL="91440" rtl="0" algn="l">
              <a:lnSpc>
                <a:spcPct val="90000"/>
              </a:lnSpc>
              <a:spcBef>
                <a:spcPts val="0"/>
              </a:spcBef>
              <a:spcAft>
                <a:spcPts val="0"/>
              </a:spcAft>
              <a:buSzPts val="3200"/>
              <a:buChar char=" "/>
            </a:pPr>
            <a:r>
              <a:rPr lang="en-US" sz="3200"/>
              <a:t>You will receive communications from the President’s Office in regards to next steps after a crisis has occurred. This will be in the form of EMOs and/or other communications. It is important to follow the instructions carefully to ensure the emotional and physical wellbeing of the campus community in the aftermath of any incident.</a:t>
            </a:r>
            <a:endParaRPr/>
          </a:p>
          <a:p>
            <a:pPr indent="-203200" lvl="0" marL="91440" rtl="0" algn="l">
              <a:lnSpc>
                <a:spcPct val="90000"/>
              </a:lnSpc>
              <a:spcBef>
                <a:spcPts val="1400"/>
              </a:spcBef>
              <a:spcAft>
                <a:spcPts val="0"/>
              </a:spcAft>
              <a:buSzPts val="3200"/>
              <a:buChar char=" "/>
            </a:pPr>
            <a:r>
              <a:rPr lang="en-US" sz="3200"/>
              <a:t>All media correspondence will be handled by the President and the college’s communications team.</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1" name="Google Shape;131;p4"/>
          <p:cNvSpPr txBox="1"/>
          <p:nvPr>
            <p:ph idx="4294967295" type="title"/>
          </p:nvPr>
        </p:nvSpPr>
        <p:spPr>
          <a:xfrm>
            <a:off x="256674" y="191252"/>
            <a:ext cx="10882313" cy="73992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What to say to peers in a crisis situation</a:t>
            </a:r>
            <a:endParaRPr/>
          </a:p>
        </p:txBody>
      </p:sp>
      <p:sp>
        <p:nvSpPr>
          <p:cNvPr id="132" name="Google Shape;132;p4"/>
          <p:cNvSpPr txBox="1"/>
          <p:nvPr>
            <p:ph idx="4294967295" type="body"/>
          </p:nvPr>
        </p:nvSpPr>
        <p:spPr>
          <a:xfrm>
            <a:off x="385262" y="931178"/>
            <a:ext cx="11004633" cy="5250547"/>
          </a:xfrm>
          <a:prstGeom prst="rect">
            <a:avLst/>
          </a:prstGeom>
          <a:noFill/>
          <a:ln>
            <a:noFill/>
          </a:ln>
        </p:spPr>
        <p:txBody>
          <a:bodyPr anchorCtr="0" anchor="t" bIns="45700" lIns="0" spcFirstLastPara="1" rIns="0" wrap="square" tIns="45700">
            <a:normAutofit fontScale="92500" lnSpcReduction="10000"/>
          </a:bodyPr>
          <a:lstStyle/>
          <a:p>
            <a:pPr indent="-164465" lvl="0" marL="91440" rtl="0" algn="l">
              <a:lnSpc>
                <a:spcPct val="90000"/>
              </a:lnSpc>
              <a:spcBef>
                <a:spcPts val="0"/>
              </a:spcBef>
              <a:spcAft>
                <a:spcPts val="0"/>
              </a:spcAft>
              <a:buSzPct val="100000"/>
              <a:buChar char=" "/>
            </a:pPr>
            <a:r>
              <a:rPr lang="en-US" sz="2800"/>
              <a:t>What you say will have an impact on the behavior of your peers.</a:t>
            </a:r>
            <a:endParaRPr/>
          </a:p>
          <a:p>
            <a:pPr indent="-44449" lvl="0" marL="91440" rtl="0" algn="l">
              <a:lnSpc>
                <a:spcPct val="100000"/>
              </a:lnSpc>
              <a:spcBef>
                <a:spcPts val="1400"/>
              </a:spcBef>
              <a:spcAft>
                <a:spcPts val="0"/>
              </a:spcAft>
              <a:buSzPct val="100000"/>
              <a:buNone/>
            </a:pPr>
            <a:r>
              <a:t/>
            </a:r>
            <a:endParaRPr sz="800"/>
          </a:p>
          <a:p>
            <a:pPr indent="-182880" lvl="1" marL="384048" rtl="0" algn="l">
              <a:lnSpc>
                <a:spcPct val="120000"/>
              </a:lnSpc>
              <a:spcBef>
                <a:spcPts val="400"/>
              </a:spcBef>
              <a:spcAft>
                <a:spcPts val="0"/>
              </a:spcAft>
              <a:buSzPct val="100000"/>
              <a:buFont typeface="Arial"/>
              <a:buChar char="•"/>
            </a:pPr>
            <a:r>
              <a:rPr lang="en-US" sz="2400"/>
              <a:t>If possible, offer emotional support. This involves understanding, patience and encouragement.</a:t>
            </a:r>
            <a:endParaRPr/>
          </a:p>
          <a:p>
            <a:pPr indent="-182880" lvl="1" marL="384048" rtl="0" algn="l">
              <a:lnSpc>
                <a:spcPct val="160000"/>
              </a:lnSpc>
              <a:spcBef>
                <a:spcPts val="600"/>
              </a:spcBef>
              <a:spcAft>
                <a:spcPts val="0"/>
              </a:spcAft>
              <a:buSzPct val="100000"/>
              <a:buFont typeface="Arial"/>
              <a:buChar char="•"/>
            </a:pPr>
            <a:r>
              <a:rPr lang="en-US" sz="2400"/>
              <a:t>Do not disparage feelings expressed, but point out realities and offer hope.</a:t>
            </a:r>
            <a:endParaRPr/>
          </a:p>
          <a:p>
            <a:pPr indent="-182880" lvl="1" marL="384048" rtl="0" algn="l">
              <a:lnSpc>
                <a:spcPct val="160000"/>
              </a:lnSpc>
              <a:spcBef>
                <a:spcPts val="600"/>
              </a:spcBef>
              <a:spcAft>
                <a:spcPts val="0"/>
              </a:spcAft>
              <a:buSzPct val="100000"/>
              <a:buFont typeface="Arial"/>
              <a:buChar char="•"/>
            </a:pPr>
            <a:r>
              <a:rPr lang="en-US" sz="2400"/>
              <a:t>Emphasize the temporary nature of the situation. Explain that the crisis will pass.</a:t>
            </a:r>
            <a:endParaRPr/>
          </a:p>
          <a:p>
            <a:pPr indent="-182880" lvl="1" marL="384048" rtl="0" algn="l">
              <a:lnSpc>
                <a:spcPct val="110000"/>
              </a:lnSpc>
              <a:spcBef>
                <a:spcPts val="600"/>
              </a:spcBef>
              <a:spcAft>
                <a:spcPts val="0"/>
              </a:spcAft>
              <a:buSzPct val="100000"/>
              <a:buFont typeface="Arial"/>
              <a:buChar char="•"/>
            </a:pPr>
            <a:r>
              <a:rPr lang="en-US" sz="2400"/>
              <a:t>Acknowledge that the situation is a serious matter and that everyone must work together and to watch out for each other.  </a:t>
            </a:r>
            <a:endParaRPr/>
          </a:p>
          <a:p>
            <a:pPr indent="-182880" lvl="1" marL="384048" rtl="0" algn="l">
              <a:lnSpc>
                <a:spcPct val="160000"/>
              </a:lnSpc>
              <a:spcBef>
                <a:spcPts val="600"/>
              </a:spcBef>
              <a:spcAft>
                <a:spcPts val="0"/>
              </a:spcAft>
              <a:buSzPct val="100000"/>
              <a:buFont typeface="Arial"/>
              <a:buChar char="•"/>
            </a:pPr>
            <a:r>
              <a:rPr lang="en-US" sz="2400"/>
              <a:t>Assist those who are wounded if it is safe for you to do so.</a:t>
            </a:r>
            <a:endParaRPr/>
          </a:p>
          <a:p>
            <a:pPr indent="-182880" lvl="1" marL="384048" rtl="0" algn="l">
              <a:lnSpc>
                <a:spcPct val="160000"/>
              </a:lnSpc>
              <a:spcBef>
                <a:spcPts val="600"/>
              </a:spcBef>
              <a:spcAft>
                <a:spcPts val="0"/>
              </a:spcAft>
              <a:buSzPct val="100000"/>
              <a:buFont typeface="Arial"/>
              <a:buChar char="•"/>
            </a:pPr>
            <a:r>
              <a:rPr lang="en-US" sz="2400"/>
              <a:t>Encourage peers to take several deep breaths and to focus on breathing to slow their heart rate, if necessary.  </a:t>
            </a:r>
            <a:endParaRPr/>
          </a:p>
          <a:p>
            <a:pPr indent="-30162" lvl="1" marL="384048" rtl="0" algn="l">
              <a:lnSpc>
                <a:spcPct val="90000"/>
              </a:lnSpc>
              <a:spcBef>
                <a:spcPts val="600"/>
              </a:spcBef>
              <a:spcAft>
                <a:spcPts val="0"/>
              </a:spcAft>
              <a:buSzPct val="100000"/>
              <a:buFont typeface="Arial"/>
              <a:buNone/>
            </a:pPr>
            <a:r>
              <a:t/>
            </a:r>
            <a:endParaRPr sz="2600"/>
          </a:p>
          <a:p>
            <a:pPr indent="0" lvl="0" marL="91440" rtl="0" algn="l">
              <a:lnSpc>
                <a:spcPct val="90000"/>
              </a:lnSpc>
              <a:spcBef>
                <a:spcPts val="1600"/>
              </a:spcBef>
              <a:spcAft>
                <a:spcPts val="0"/>
              </a:spcAft>
              <a:buSzPct val="100000"/>
              <a:buFont typeface="Arial"/>
              <a:buNone/>
            </a:pPr>
            <a:r>
              <a:t/>
            </a:r>
            <a:endParaRPr sz="2800"/>
          </a:p>
          <a:p>
            <a:pPr indent="0" lvl="0" marL="91440" rtl="0" algn="l">
              <a:lnSpc>
                <a:spcPct val="90000"/>
              </a:lnSpc>
              <a:spcBef>
                <a:spcPts val="1400"/>
              </a:spcBef>
              <a:spcAft>
                <a:spcPts val="0"/>
              </a:spcAft>
              <a:buSzPct val="100000"/>
              <a:buNone/>
            </a:pPr>
            <a:r>
              <a:t/>
            </a:r>
            <a:endParaRPr sz="3100"/>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8" name="Google Shape;138;p5"/>
          <p:cNvSpPr txBox="1"/>
          <p:nvPr>
            <p:ph idx="4294967295" type="title"/>
          </p:nvPr>
        </p:nvSpPr>
        <p:spPr>
          <a:xfrm>
            <a:off x="256674" y="191252"/>
            <a:ext cx="10882313" cy="73992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320"/>
              <a:buFont typeface="Calibri"/>
              <a:buNone/>
            </a:pPr>
            <a:r>
              <a:rPr b="1" lang="en-US" sz="4220">
                <a:latin typeface="Calibri"/>
                <a:ea typeface="Calibri"/>
                <a:cs typeface="Calibri"/>
                <a:sym typeface="Calibri"/>
              </a:rPr>
              <a:t>How to trigger an emergency response for help:</a:t>
            </a:r>
            <a:endParaRPr sz="4220"/>
          </a:p>
        </p:txBody>
      </p:sp>
      <p:sp>
        <p:nvSpPr>
          <p:cNvPr id="139" name="Google Shape;139;p5"/>
          <p:cNvSpPr txBox="1"/>
          <p:nvPr>
            <p:ph idx="4294967295" type="body"/>
          </p:nvPr>
        </p:nvSpPr>
        <p:spPr>
          <a:xfrm>
            <a:off x="385262" y="931178"/>
            <a:ext cx="11004633" cy="5250547"/>
          </a:xfrm>
          <a:prstGeom prst="rect">
            <a:avLst/>
          </a:prstGeom>
          <a:noFill/>
          <a:ln>
            <a:noFill/>
          </a:ln>
        </p:spPr>
        <p:txBody>
          <a:bodyPr anchorCtr="0" anchor="t" bIns="45700" lIns="0" spcFirstLastPara="1" rIns="0" wrap="square" tIns="45700">
            <a:normAutofit fontScale="92500" lnSpcReduction="10000"/>
          </a:bodyPr>
          <a:lstStyle/>
          <a:p>
            <a:pPr indent="-228600" lvl="0" marL="228600" rtl="0" algn="l">
              <a:lnSpc>
                <a:spcPct val="150000"/>
              </a:lnSpc>
              <a:spcBef>
                <a:spcPts val="0"/>
              </a:spcBef>
              <a:spcAft>
                <a:spcPts val="0"/>
              </a:spcAft>
              <a:buSzPct val="100000"/>
              <a:buFont typeface="Calibri"/>
              <a:buAutoNum type="arabicPeriod"/>
            </a:pPr>
            <a:r>
              <a:rPr lang="en-US"/>
              <a:t>Make sure your contact information is up-to-date with school officials. Call 911 for all very serious incidents of concern and then security office. Ext 8011</a:t>
            </a:r>
            <a:endParaRPr/>
          </a:p>
          <a:p>
            <a:pPr indent="-228600" lvl="0" marL="228600" rtl="0" algn="l">
              <a:lnSpc>
                <a:spcPct val="150000"/>
              </a:lnSpc>
              <a:spcBef>
                <a:spcPts val="1400"/>
              </a:spcBef>
              <a:spcAft>
                <a:spcPts val="0"/>
              </a:spcAft>
              <a:buSzPct val="100000"/>
              <a:buFont typeface="Calibri"/>
              <a:buAutoNum type="arabicPeriod"/>
            </a:pPr>
            <a:r>
              <a:rPr lang="en-US"/>
              <a:t>Notify Security of the incident</a:t>
            </a:r>
            <a:endParaRPr/>
          </a:p>
          <a:p>
            <a:pPr indent="-285750" lvl="1" marL="742950" rtl="0" algn="l">
              <a:lnSpc>
                <a:spcPct val="150000"/>
              </a:lnSpc>
              <a:spcBef>
                <a:spcPts val="400"/>
              </a:spcBef>
              <a:spcAft>
                <a:spcPts val="0"/>
              </a:spcAft>
              <a:buSzPct val="100000"/>
              <a:buFont typeface="Arial"/>
              <a:buChar char="•"/>
            </a:pPr>
            <a:r>
              <a:rPr lang="en-US"/>
              <a:t>Security will quickly send information to the Emergency Director/Coordinator to coordinate a response.</a:t>
            </a:r>
            <a:endParaRPr/>
          </a:p>
          <a:p>
            <a:pPr indent="-285750" lvl="1" marL="742950" rtl="0" algn="l">
              <a:lnSpc>
                <a:spcPct val="150000"/>
              </a:lnSpc>
              <a:spcBef>
                <a:spcPts val="600"/>
              </a:spcBef>
              <a:spcAft>
                <a:spcPts val="0"/>
              </a:spcAft>
              <a:buSzPct val="100000"/>
              <a:buFont typeface="Arial"/>
              <a:buChar char="•"/>
            </a:pPr>
            <a:r>
              <a:rPr lang="en-US"/>
              <a:t>What information will be needed to facilitate a quick response:</a:t>
            </a:r>
            <a:endParaRPr/>
          </a:p>
          <a:p>
            <a:pPr indent="-285750" lvl="2" marL="1200150" rtl="0" algn="l">
              <a:lnSpc>
                <a:spcPct val="150000"/>
              </a:lnSpc>
              <a:spcBef>
                <a:spcPts val="600"/>
              </a:spcBef>
              <a:spcAft>
                <a:spcPts val="0"/>
              </a:spcAft>
              <a:buSzPct val="100000"/>
              <a:buFont typeface="Courier New"/>
              <a:buChar char="o"/>
            </a:pPr>
            <a:r>
              <a:rPr lang="en-US"/>
              <a:t>Nature of the emergency and specify details and location </a:t>
            </a:r>
            <a:endParaRPr/>
          </a:p>
          <a:p>
            <a:pPr indent="-285750" lvl="2" marL="1200150" rtl="0" algn="l">
              <a:lnSpc>
                <a:spcPct val="150000"/>
              </a:lnSpc>
              <a:spcBef>
                <a:spcPts val="600"/>
              </a:spcBef>
              <a:spcAft>
                <a:spcPts val="0"/>
              </a:spcAft>
              <a:buSzPct val="100000"/>
              <a:buFont typeface="Courier New"/>
              <a:buChar char="o"/>
            </a:pPr>
            <a:r>
              <a:rPr lang="en-US"/>
              <a:t>Injury report of those in need</a:t>
            </a:r>
            <a:endParaRPr/>
          </a:p>
          <a:p>
            <a:pPr indent="-285750" lvl="2" marL="1200150" rtl="0" algn="l">
              <a:lnSpc>
                <a:spcPct val="150000"/>
              </a:lnSpc>
              <a:spcBef>
                <a:spcPts val="600"/>
              </a:spcBef>
              <a:spcAft>
                <a:spcPts val="0"/>
              </a:spcAft>
              <a:buSzPct val="100000"/>
              <a:buFont typeface="Courier New"/>
              <a:buChar char="o"/>
            </a:pPr>
            <a:r>
              <a:rPr lang="en-US"/>
              <a:t>Who is missing from your building during a major incident of concern, such as a fire or active shooter</a:t>
            </a:r>
            <a:endParaRPr/>
          </a:p>
          <a:p>
            <a:pPr indent="-285750" lvl="2" marL="1200150" rtl="0" algn="l">
              <a:lnSpc>
                <a:spcPct val="150000"/>
              </a:lnSpc>
              <a:spcBef>
                <a:spcPts val="600"/>
              </a:spcBef>
              <a:spcAft>
                <a:spcPts val="0"/>
              </a:spcAft>
              <a:buSzPct val="100000"/>
              <a:buFont typeface="Courier New"/>
              <a:buChar char="o"/>
            </a:pPr>
            <a:r>
              <a:rPr lang="en-US"/>
              <a:t>Basic damage report of equipment and structural issues of concern </a:t>
            </a:r>
            <a:endParaRPr/>
          </a:p>
          <a:p>
            <a:pPr indent="-285750" lvl="2" marL="1200150" rtl="0" algn="l">
              <a:lnSpc>
                <a:spcPct val="150000"/>
              </a:lnSpc>
              <a:spcBef>
                <a:spcPts val="600"/>
              </a:spcBef>
              <a:spcAft>
                <a:spcPts val="0"/>
              </a:spcAft>
              <a:buSzPct val="100000"/>
              <a:buFont typeface="Courier New"/>
              <a:buChar char="o"/>
            </a:pPr>
            <a:r>
              <a:rPr lang="en-US"/>
              <a:t>Make notes and remain available if the police would like to speak with you as a first-hand witness</a:t>
            </a:r>
            <a:endParaRPr/>
          </a:p>
          <a:p>
            <a:pPr indent="-342900" lvl="0" marL="342900" rtl="0" algn="l">
              <a:lnSpc>
                <a:spcPct val="150000"/>
              </a:lnSpc>
              <a:spcBef>
                <a:spcPts val="1600"/>
              </a:spcBef>
              <a:spcAft>
                <a:spcPts val="0"/>
              </a:spcAft>
              <a:buSzPct val="100000"/>
              <a:buFont typeface="Calibri"/>
              <a:buAutoNum type="arabicPeriod"/>
            </a:pPr>
            <a:r>
              <a:rPr lang="en-US"/>
              <a:t>Wait for further instructions from the Critical Incident Response team of next steps to follow.  John Waltz is our communications director.</a:t>
            </a:r>
            <a:endParaRPr/>
          </a:p>
          <a:p>
            <a:pPr indent="0" lvl="2" marL="384048" rtl="0" algn="l">
              <a:lnSpc>
                <a:spcPct val="90000"/>
              </a:lnSpc>
              <a:spcBef>
                <a:spcPts val="400"/>
              </a:spcBef>
              <a:spcAft>
                <a:spcPts val="0"/>
              </a:spcAft>
              <a:buSzPct val="100000"/>
              <a:buNone/>
            </a:pPr>
            <a:r>
              <a:t/>
            </a:r>
            <a:endParaRPr sz="2200"/>
          </a:p>
          <a:p>
            <a:pPr indent="-30162" lvl="1" marL="384048" rtl="0" algn="l">
              <a:lnSpc>
                <a:spcPct val="90000"/>
              </a:lnSpc>
              <a:spcBef>
                <a:spcPts val="600"/>
              </a:spcBef>
              <a:spcAft>
                <a:spcPts val="0"/>
              </a:spcAft>
              <a:buSzPct val="100000"/>
              <a:buFont typeface="Arial"/>
              <a:buNone/>
            </a:pPr>
            <a:r>
              <a:t/>
            </a:r>
            <a:endParaRPr sz="2600"/>
          </a:p>
          <a:p>
            <a:pPr indent="0" lvl="0" marL="91440" rtl="0" algn="l">
              <a:lnSpc>
                <a:spcPct val="90000"/>
              </a:lnSpc>
              <a:spcBef>
                <a:spcPts val="1600"/>
              </a:spcBef>
              <a:spcAft>
                <a:spcPts val="0"/>
              </a:spcAft>
              <a:buSzPct val="100000"/>
              <a:buFont typeface="Arial"/>
              <a:buNone/>
            </a:pPr>
            <a:r>
              <a:t/>
            </a:r>
            <a:endParaRPr sz="2800"/>
          </a:p>
          <a:p>
            <a:pPr indent="0" lvl="0" marL="91440" rtl="0" algn="l">
              <a:lnSpc>
                <a:spcPct val="90000"/>
              </a:lnSpc>
              <a:spcBef>
                <a:spcPts val="1400"/>
              </a:spcBef>
              <a:spcAft>
                <a:spcPts val="0"/>
              </a:spcAft>
              <a:buSzPct val="100000"/>
              <a:buNone/>
            </a:pPr>
            <a:r>
              <a:t/>
            </a:r>
            <a:endParaRPr sz="3100"/>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5" name="Google Shape;145;p6"/>
          <p:cNvSpPr txBox="1"/>
          <p:nvPr>
            <p:ph idx="4294967295" type="title"/>
          </p:nvPr>
        </p:nvSpPr>
        <p:spPr>
          <a:xfrm>
            <a:off x="199671" y="304048"/>
            <a:ext cx="10882313" cy="549244"/>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b="1" lang="en-US" sz="3200">
                <a:latin typeface="Calibri"/>
                <a:ea typeface="Calibri"/>
                <a:cs typeface="Calibri"/>
                <a:sym typeface="Calibri"/>
              </a:rPr>
              <a:t>UNDERSTANDING DIFFERENT RESPONSE PLANS </a:t>
            </a:r>
            <a:endParaRPr/>
          </a:p>
        </p:txBody>
      </p:sp>
      <p:sp>
        <p:nvSpPr>
          <p:cNvPr id="146" name="Google Shape;146;p6"/>
          <p:cNvSpPr txBox="1"/>
          <p:nvPr>
            <p:ph idx="4294967295" type="body"/>
          </p:nvPr>
        </p:nvSpPr>
        <p:spPr>
          <a:xfrm>
            <a:off x="272029" y="984250"/>
            <a:ext cx="11952986" cy="5093973"/>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3100"/>
              <a:buNone/>
            </a:pPr>
            <a:r>
              <a:t/>
            </a:r>
            <a:endParaRPr sz="3100"/>
          </a:p>
          <a:p>
            <a:pPr indent="0" lvl="0" marL="91440" rtl="0" algn="l">
              <a:lnSpc>
                <a:spcPct val="90000"/>
              </a:lnSpc>
              <a:spcBef>
                <a:spcPts val="1400"/>
              </a:spcBef>
              <a:spcAft>
                <a:spcPts val="0"/>
              </a:spcAft>
              <a:buSzPts val="2000"/>
              <a:buNone/>
            </a:pPr>
            <a:r>
              <a:t/>
            </a:r>
            <a:endParaRPr/>
          </a:p>
        </p:txBody>
      </p:sp>
      <p:sp>
        <p:nvSpPr>
          <p:cNvPr id="147" name="Google Shape;147;p6"/>
          <p:cNvSpPr/>
          <p:nvPr/>
        </p:nvSpPr>
        <p:spPr>
          <a:xfrm>
            <a:off x="272029" y="1318695"/>
            <a:ext cx="39624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00"/>
                </a:solidFill>
                <a:latin typeface="Calibri"/>
                <a:ea typeface="Calibri"/>
                <a:cs typeface="Calibri"/>
                <a:sym typeface="Calibri"/>
              </a:rPr>
              <a:t>LOCKDOWN</a:t>
            </a:r>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Armed Intruder</a:t>
            </a:r>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Intruder posing threat</a:t>
            </a:r>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Violence occurring onsite</a:t>
            </a:r>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Violent person or incident nearby</a:t>
            </a:r>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Notification of Person On route to commit violence</a:t>
            </a:r>
            <a:endParaRPr/>
          </a:p>
        </p:txBody>
      </p:sp>
      <p:sp>
        <p:nvSpPr>
          <p:cNvPr id="148" name="Google Shape;148;p6"/>
          <p:cNvSpPr/>
          <p:nvPr/>
        </p:nvSpPr>
        <p:spPr>
          <a:xfrm>
            <a:off x="8715445" y="1318695"/>
            <a:ext cx="3331553" cy="20005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00"/>
                </a:solidFill>
                <a:latin typeface="Calibri"/>
                <a:ea typeface="Calibri"/>
                <a:cs typeface="Calibri"/>
                <a:sym typeface="Calibri"/>
              </a:rPr>
              <a:t>SHELTER-IN-PLACE</a:t>
            </a:r>
            <a:endParaRPr/>
          </a:p>
          <a:p>
            <a:pPr indent="-158750" lvl="0" marL="285750" marR="0" rtl="0" algn="l">
              <a:spcBef>
                <a:spcPts val="0"/>
              </a:spcBef>
              <a:spcAft>
                <a:spcPts val="0"/>
              </a:spcAft>
              <a:buClr>
                <a:schemeClr val="dk1"/>
              </a:buClr>
              <a:buSzPts val="2000"/>
              <a:buFont typeface="Arial"/>
              <a:buNone/>
            </a:pPr>
            <a:r>
              <a:t/>
            </a:r>
            <a:endParaRPr sz="2000">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Hazardous Chemical</a:t>
            </a:r>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Short term Utility Outage</a:t>
            </a:r>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Tornado Warning</a:t>
            </a:r>
            <a:endParaRPr/>
          </a:p>
          <a:p>
            <a:pPr indent="-285750" lvl="0" marL="285750" marR="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Severe Thunderstorm Warning</a:t>
            </a:r>
            <a:endParaRPr/>
          </a:p>
        </p:txBody>
      </p:sp>
      <p:sp>
        <p:nvSpPr>
          <p:cNvPr id="149" name="Google Shape;149;p6"/>
          <p:cNvSpPr/>
          <p:nvPr/>
        </p:nvSpPr>
        <p:spPr>
          <a:xfrm>
            <a:off x="3783439" y="1318695"/>
            <a:ext cx="4772203"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00"/>
                </a:solidFill>
                <a:latin typeface="Calibri"/>
                <a:ea typeface="Calibri"/>
                <a:cs typeface="Calibri"/>
                <a:sym typeface="Calibri"/>
              </a:rPr>
              <a:t>EVACUATION/RELOCATION </a:t>
            </a:r>
            <a:endParaRPr/>
          </a:p>
          <a:p>
            <a:pPr indent="-196850" lvl="1" marL="742950" marR="0" rtl="0" algn="l">
              <a:spcBef>
                <a:spcPts val="0"/>
              </a:spcBef>
              <a:spcAft>
                <a:spcPts val="0"/>
              </a:spcAft>
              <a:buClr>
                <a:schemeClr val="dk1"/>
              </a:buClr>
              <a:buSzPts val="1400"/>
              <a:buFont typeface="Arial"/>
              <a:buNone/>
            </a:pPr>
            <a:r>
              <a:t/>
            </a:r>
            <a:endParaRPr b="0" i="0" sz="1400" u="none" cap="none" strike="noStrike">
              <a:solidFill>
                <a:srgbClr val="000000"/>
              </a:solidFill>
              <a:latin typeface="Calibri"/>
              <a:ea typeface="Calibri"/>
              <a:cs typeface="Calibri"/>
              <a:sym typeface="Calibri"/>
            </a:endParaRPr>
          </a:p>
          <a:p>
            <a:pPr indent="-285750" lvl="1" marL="7429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Fire </a:t>
            </a:r>
            <a:endParaRPr/>
          </a:p>
          <a:p>
            <a:pPr indent="-285750" lvl="1" marL="7429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Hazardous Chemical </a:t>
            </a:r>
            <a:endParaRPr/>
          </a:p>
          <a:p>
            <a:pPr indent="-285750" lvl="1" marL="7429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Natural Gas Leak </a:t>
            </a:r>
            <a:endParaRPr/>
          </a:p>
          <a:p>
            <a:pPr indent="-285750" lvl="1" marL="7429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Long-term Utility Outage </a:t>
            </a:r>
            <a:endParaRPr/>
          </a:p>
          <a:p>
            <a:pPr indent="-285750" lvl="1" marL="7429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Bomb Threat</a:t>
            </a:r>
            <a:endParaRPr/>
          </a:p>
          <a:p>
            <a:pPr indent="-285750" lvl="1" marL="7429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Earthquake</a:t>
            </a:r>
            <a:endParaRPr/>
          </a:p>
          <a:p>
            <a:pPr indent="-285750" lvl="1" marL="7429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Aftermath of an Active Shooter Incident </a:t>
            </a:r>
            <a:endParaRPr/>
          </a:p>
          <a:p>
            <a:pPr indent="-285750" lvl="1" marL="7429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Severe Weather </a:t>
            </a:r>
            <a:endParaRPr/>
          </a:p>
          <a:p>
            <a:pPr indent="-285750" lvl="2" marL="1200150" marR="0" rtl="0" algn="l">
              <a:spcBef>
                <a:spcPts val="0"/>
              </a:spcBef>
              <a:spcAft>
                <a:spcPts val="0"/>
              </a:spcAft>
              <a:buClr>
                <a:srgbClr val="000000"/>
              </a:buClr>
              <a:buSzPts val="1800"/>
              <a:buFont typeface="Courier New"/>
              <a:buChar char="o"/>
            </a:pPr>
            <a:r>
              <a:rPr b="0" i="0" lang="en-US" sz="1800" u="none" cap="none" strike="noStrike">
                <a:solidFill>
                  <a:srgbClr val="000000"/>
                </a:solidFill>
                <a:latin typeface="Calibri"/>
                <a:ea typeface="Calibri"/>
                <a:cs typeface="Calibri"/>
                <a:sym typeface="Calibri"/>
              </a:rPr>
              <a:t>Academic Dean will provide guidance and communications through EMO system.</a:t>
            </a:r>
            <a:endParaRPr/>
          </a:p>
          <a:p>
            <a:pPr indent="-285750" lvl="3" marL="16573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Winter Storm </a:t>
            </a:r>
            <a:endParaRPr/>
          </a:p>
          <a:p>
            <a:pPr indent="-285750" lvl="3" marL="1657350" marR="0" rtl="0" algn="l">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Flooding</a:t>
            </a:r>
            <a:endParaRPr b="0" i="0" sz="1400" u="none" cap="none" strike="noStrike">
              <a:solidFill>
                <a:srgbClr val="000000"/>
              </a:solidFill>
              <a:latin typeface="Calibri"/>
              <a:ea typeface="Calibri"/>
              <a:cs typeface="Calibri"/>
              <a:sym typeface="Calibri"/>
            </a:endParaRPr>
          </a:p>
        </p:txBody>
      </p:sp>
      <p:sp>
        <p:nvSpPr>
          <p:cNvPr id="150" name="Google Shape;150;p6"/>
          <p:cNvSpPr txBox="1"/>
          <p:nvPr/>
        </p:nvSpPr>
        <p:spPr>
          <a:xfrm>
            <a:off x="228316" y="5870575"/>
            <a:ext cx="1173879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*If warranted, campus personnel may be asked to transition through the three responses as the situation on the ground changes or moves to a different phase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4" name="Shape 154"/>
        <p:cNvGrpSpPr/>
        <p:nvPr/>
      </p:nvGrpSpPr>
      <p:grpSpPr>
        <a:xfrm>
          <a:off x="0" y="0"/>
          <a:ext cx="0" cy="0"/>
          <a:chOff x="0" y="0"/>
          <a:chExt cx="0" cy="0"/>
        </a:xfrm>
      </p:grpSpPr>
      <p:sp>
        <p:nvSpPr>
          <p:cNvPr id="155" name="Google Shape;155;p7"/>
          <p:cNvSpPr txBox="1"/>
          <p:nvPr>
            <p:ph type="ctrTitle"/>
          </p:nvPr>
        </p:nvSpPr>
        <p:spPr>
          <a:xfrm>
            <a:off x="764274" y="816638"/>
            <a:ext cx="10786041" cy="977138"/>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6000"/>
              <a:buFont typeface="Calibri"/>
              <a:buNone/>
            </a:pPr>
            <a:r>
              <a:rPr lang="en-US" sz="6000">
                <a:solidFill>
                  <a:schemeClr val="dk1"/>
                </a:solidFill>
              </a:rPr>
              <a:t>EMERGENCY ACTION PLANNING</a:t>
            </a:r>
            <a:endParaRPr/>
          </a:p>
        </p:txBody>
      </p:sp>
      <p:sp>
        <p:nvSpPr>
          <p:cNvPr id="156" name="Google Shape;156;p7"/>
          <p:cNvSpPr txBox="1"/>
          <p:nvPr>
            <p:ph idx="1" type="subTitle"/>
          </p:nvPr>
        </p:nvSpPr>
        <p:spPr>
          <a:xfrm>
            <a:off x="1074993" y="1898267"/>
            <a:ext cx="10475321" cy="627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n-US" sz="2000"/>
              <a:t>A PREPARATION GUIDE FOR STUDENTS AT WEST VIRGINIA WESLEYAN COLLEGE</a:t>
            </a:r>
            <a:endParaRPr/>
          </a:p>
        </p:txBody>
      </p:sp>
      <p:sp>
        <p:nvSpPr>
          <p:cNvPr id="157" name="Google Shape;157;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58" name="Google Shape;158;p7"/>
          <p:cNvPicPr preferRelativeResize="0"/>
          <p:nvPr/>
        </p:nvPicPr>
        <p:blipFill rotWithShape="1">
          <a:blip r:embed="rId3">
            <a:alphaModFix/>
          </a:blip>
          <a:srcRect b="0" l="0" r="0" t="0"/>
          <a:stretch/>
        </p:blipFill>
        <p:spPr>
          <a:xfrm>
            <a:off x="7643067" y="4068724"/>
            <a:ext cx="3082369" cy="1972638"/>
          </a:xfrm>
          <a:prstGeom prst="rect">
            <a:avLst/>
          </a:prstGeom>
          <a:noFill/>
          <a:ln>
            <a:noFill/>
          </a:ln>
        </p:spPr>
      </p:pic>
      <p:sp>
        <p:nvSpPr>
          <p:cNvPr id="159" name="Google Shape;159;p7"/>
          <p:cNvSpPr txBox="1"/>
          <p:nvPr/>
        </p:nvSpPr>
        <p:spPr>
          <a:xfrm>
            <a:off x="1074993" y="2961314"/>
            <a:ext cx="666804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dk1"/>
                </a:solidFill>
                <a:latin typeface="Calibri"/>
                <a:ea typeface="Calibri"/>
                <a:cs typeface="Calibri"/>
                <a:sym typeface="Calibri"/>
              </a:rPr>
              <a:t>LOCKDOWNS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5" name="Google Shape;165;p8"/>
          <p:cNvSpPr txBox="1"/>
          <p:nvPr>
            <p:ph idx="4294967295" type="title"/>
          </p:nvPr>
        </p:nvSpPr>
        <p:spPr>
          <a:xfrm>
            <a:off x="208548" y="355106"/>
            <a:ext cx="10882313" cy="629143"/>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b="1" lang="en-US" sz="3200">
                <a:latin typeface="Calibri"/>
                <a:ea typeface="Calibri"/>
                <a:cs typeface="Calibri"/>
                <a:sym typeface="Calibri"/>
              </a:rPr>
              <a:t>LOCKDOWN DEFINITION</a:t>
            </a:r>
            <a:endParaRPr/>
          </a:p>
        </p:txBody>
      </p:sp>
      <p:sp>
        <p:nvSpPr>
          <p:cNvPr id="166" name="Google Shape;166;p8"/>
          <p:cNvSpPr txBox="1"/>
          <p:nvPr>
            <p:ph idx="4294967295" type="body"/>
          </p:nvPr>
        </p:nvSpPr>
        <p:spPr>
          <a:xfrm>
            <a:off x="369220" y="1050152"/>
            <a:ext cx="11004633" cy="5093973"/>
          </a:xfrm>
          <a:prstGeom prst="rect">
            <a:avLst/>
          </a:prstGeom>
          <a:noFill/>
          <a:ln>
            <a:noFill/>
          </a:ln>
        </p:spPr>
        <p:txBody>
          <a:bodyPr anchorCtr="0" anchor="t" bIns="45700" lIns="0" spcFirstLastPara="1" rIns="0" wrap="square" tIns="45700">
            <a:normAutofit/>
          </a:bodyPr>
          <a:lstStyle/>
          <a:p>
            <a:pPr indent="-182880" lvl="1" marL="384048" rtl="0" algn="l">
              <a:lnSpc>
                <a:spcPct val="90000"/>
              </a:lnSpc>
              <a:spcBef>
                <a:spcPts val="0"/>
              </a:spcBef>
              <a:spcAft>
                <a:spcPts val="0"/>
              </a:spcAft>
              <a:buSzPts val="2400"/>
              <a:buFont typeface="Arial"/>
              <a:buChar char="•"/>
            </a:pPr>
            <a:r>
              <a:rPr lang="en-US" sz="2400"/>
              <a:t>Those conditions requiring complete separation and protection of occupants from any issue of concern regarding an existing internal or external situation that could directly threaten their safety.</a:t>
            </a:r>
            <a:endParaRPr/>
          </a:p>
          <a:p>
            <a:pPr indent="0" lvl="1" marL="201168" rtl="0" algn="l">
              <a:lnSpc>
                <a:spcPct val="90000"/>
              </a:lnSpc>
              <a:spcBef>
                <a:spcPts val="600"/>
              </a:spcBef>
              <a:spcAft>
                <a:spcPts val="0"/>
              </a:spcAft>
              <a:buSzPts val="1400"/>
              <a:buNone/>
            </a:pPr>
            <a:r>
              <a:t/>
            </a:r>
            <a:endParaRPr sz="1400"/>
          </a:p>
          <a:p>
            <a:pPr indent="-182880" lvl="1" marL="384048" rtl="0" algn="l">
              <a:lnSpc>
                <a:spcPct val="90000"/>
              </a:lnSpc>
              <a:spcBef>
                <a:spcPts val="600"/>
              </a:spcBef>
              <a:spcAft>
                <a:spcPts val="0"/>
              </a:spcAft>
              <a:buSzPts val="2400"/>
              <a:buFont typeface="Arial"/>
              <a:buChar char="•"/>
            </a:pPr>
            <a:r>
              <a:rPr lang="en-US" sz="2400"/>
              <a:t>An emergency LOCKDOWN is declared when, in the opinion of Emergency Director or Coordinator,  a situation exists that threatens the safety of occupants and requires staff and visitors to remain in their respective office locations with doors shut and locked if possible.  The primary objective is to protect occupants from danger.</a:t>
            </a:r>
            <a:endParaRPr/>
          </a:p>
          <a:p>
            <a:pPr indent="0" lvl="1" marL="201168" rtl="0" algn="l">
              <a:lnSpc>
                <a:spcPct val="90000"/>
              </a:lnSpc>
              <a:spcBef>
                <a:spcPts val="600"/>
              </a:spcBef>
              <a:spcAft>
                <a:spcPts val="0"/>
              </a:spcAft>
              <a:buSzPts val="1400"/>
              <a:buNone/>
            </a:pPr>
            <a:r>
              <a:t/>
            </a:r>
            <a:endParaRPr sz="1400"/>
          </a:p>
          <a:p>
            <a:pPr indent="-182880" lvl="1" marL="384048" rtl="0" algn="l">
              <a:lnSpc>
                <a:spcPct val="90000"/>
              </a:lnSpc>
              <a:spcBef>
                <a:spcPts val="600"/>
              </a:spcBef>
              <a:spcAft>
                <a:spcPts val="0"/>
              </a:spcAft>
              <a:buSzPts val="2400"/>
              <a:buFont typeface="Arial"/>
              <a:buChar char="•"/>
            </a:pPr>
            <a:r>
              <a:rPr lang="en-US" sz="2400"/>
              <a:t>During a LOCKDOWN, doors should be locked, and no one should leave or enter the room.  </a:t>
            </a:r>
            <a:endParaRPr/>
          </a:p>
          <a:p>
            <a:pPr indent="0" lvl="1" marL="201168" rtl="0" algn="l">
              <a:lnSpc>
                <a:spcPct val="90000"/>
              </a:lnSpc>
              <a:spcBef>
                <a:spcPts val="600"/>
              </a:spcBef>
              <a:spcAft>
                <a:spcPts val="0"/>
              </a:spcAft>
              <a:buSzPts val="1400"/>
              <a:buNone/>
            </a:pPr>
            <a:r>
              <a:t/>
            </a:r>
            <a:endParaRPr sz="1400"/>
          </a:p>
          <a:p>
            <a:pPr indent="-182880" lvl="1" marL="384048" rtl="0" algn="l">
              <a:lnSpc>
                <a:spcPct val="90000"/>
              </a:lnSpc>
              <a:spcBef>
                <a:spcPts val="600"/>
              </a:spcBef>
              <a:spcAft>
                <a:spcPts val="0"/>
              </a:spcAft>
              <a:buSzPts val="2400"/>
              <a:buFont typeface="Arial"/>
              <a:buChar char="•"/>
            </a:pPr>
            <a:r>
              <a:rPr lang="en-US" sz="2400"/>
              <a:t>LOCKDOWN should continue until the Emergency Director announce ALL CLEAR.</a:t>
            </a:r>
            <a:endParaRPr/>
          </a:p>
          <a:p>
            <a:pPr indent="0" lvl="0" marL="91440" rtl="0" algn="l">
              <a:lnSpc>
                <a:spcPct val="90000"/>
              </a:lnSpc>
              <a:spcBef>
                <a:spcPts val="1600"/>
              </a:spcBef>
              <a:spcAft>
                <a:spcPts val="0"/>
              </a:spcAft>
              <a:buSzPts val="3100"/>
              <a:buNone/>
            </a:pPr>
            <a:r>
              <a:t/>
            </a:r>
            <a:endParaRPr sz="3100"/>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2" name="Google Shape;172;p9"/>
          <p:cNvSpPr txBox="1"/>
          <p:nvPr>
            <p:ph idx="4294967295" type="title"/>
          </p:nvPr>
        </p:nvSpPr>
        <p:spPr>
          <a:xfrm>
            <a:off x="265552" y="426128"/>
            <a:ext cx="10882313" cy="580698"/>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b="1" lang="en-US" sz="3200">
                <a:latin typeface="Calibri"/>
                <a:ea typeface="Calibri"/>
                <a:cs typeface="Calibri"/>
                <a:sym typeface="Calibri"/>
              </a:rPr>
              <a:t>LOCKDOWN TYPE OF INCIDENTS</a:t>
            </a:r>
            <a:endParaRPr/>
          </a:p>
        </p:txBody>
      </p:sp>
      <p:sp>
        <p:nvSpPr>
          <p:cNvPr id="173" name="Google Shape;173;p9"/>
          <p:cNvSpPr txBox="1"/>
          <p:nvPr>
            <p:ph idx="4294967295" type="body"/>
          </p:nvPr>
        </p:nvSpPr>
        <p:spPr>
          <a:xfrm>
            <a:off x="265552" y="1082180"/>
            <a:ext cx="11476771" cy="5092117"/>
          </a:xfrm>
          <a:prstGeom prst="rect">
            <a:avLst/>
          </a:prstGeom>
          <a:noFill/>
          <a:ln>
            <a:noFill/>
          </a:ln>
        </p:spPr>
        <p:txBody>
          <a:bodyPr anchorCtr="0" anchor="t" bIns="45700" lIns="0" spcFirstLastPara="1" rIns="0" wrap="square" tIns="45700">
            <a:normAutofit/>
          </a:bodyPr>
          <a:lstStyle/>
          <a:p>
            <a:pPr indent="-203200" lvl="1" marL="384048" rtl="0" algn="l">
              <a:lnSpc>
                <a:spcPct val="200000"/>
              </a:lnSpc>
              <a:spcBef>
                <a:spcPts val="0"/>
              </a:spcBef>
              <a:spcAft>
                <a:spcPts val="0"/>
              </a:spcAft>
              <a:buSzPts val="3200"/>
              <a:buFont typeface="Arial"/>
              <a:buChar char="•"/>
            </a:pPr>
            <a:r>
              <a:rPr b="1" lang="en-US" sz="3200"/>
              <a:t>Armed Intruder</a:t>
            </a:r>
            <a:endParaRPr/>
          </a:p>
          <a:p>
            <a:pPr indent="-203200" lvl="1" marL="384048" rtl="0" algn="l">
              <a:lnSpc>
                <a:spcPct val="200000"/>
              </a:lnSpc>
              <a:spcBef>
                <a:spcPts val="600"/>
              </a:spcBef>
              <a:spcAft>
                <a:spcPts val="0"/>
              </a:spcAft>
              <a:buSzPts val="3200"/>
              <a:buFont typeface="Arial"/>
              <a:buChar char="•"/>
            </a:pPr>
            <a:r>
              <a:rPr b="1" lang="en-US" sz="3200"/>
              <a:t>Intruder Posing Threat</a:t>
            </a:r>
            <a:endParaRPr/>
          </a:p>
          <a:p>
            <a:pPr indent="-203200" lvl="1" marL="384048" rtl="0" algn="l">
              <a:lnSpc>
                <a:spcPct val="200000"/>
              </a:lnSpc>
              <a:spcBef>
                <a:spcPts val="600"/>
              </a:spcBef>
              <a:spcAft>
                <a:spcPts val="0"/>
              </a:spcAft>
              <a:buSzPts val="3200"/>
              <a:buFont typeface="Arial"/>
              <a:buChar char="•"/>
            </a:pPr>
            <a:r>
              <a:rPr b="1" lang="en-US" sz="3200"/>
              <a:t>Violence occurring onsite, violent person or incident nearby</a:t>
            </a:r>
            <a:endParaRPr/>
          </a:p>
          <a:p>
            <a:pPr indent="-203200" lvl="1" marL="384048" rtl="0" algn="l">
              <a:lnSpc>
                <a:spcPct val="200000"/>
              </a:lnSpc>
              <a:spcBef>
                <a:spcPts val="600"/>
              </a:spcBef>
              <a:spcAft>
                <a:spcPts val="0"/>
              </a:spcAft>
              <a:buSzPts val="3200"/>
              <a:buFont typeface="Arial"/>
              <a:buChar char="•"/>
            </a:pPr>
            <a:r>
              <a:rPr b="1" lang="en-US" sz="3200"/>
              <a:t>Notification of person en route to commit violence </a:t>
            </a:r>
            <a:endParaRPr/>
          </a:p>
          <a:p>
            <a:pPr indent="0" lvl="0" marL="91440" rtl="0" algn="l">
              <a:lnSpc>
                <a:spcPct val="90000"/>
              </a:lnSpc>
              <a:spcBef>
                <a:spcPts val="1600"/>
              </a:spcBef>
              <a:spcAft>
                <a:spcPts val="0"/>
              </a:spcAft>
              <a:buSzPts val="3100"/>
              <a:buNone/>
            </a:pPr>
            <a:r>
              <a:t/>
            </a:r>
            <a:endParaRPr sz="3100"/>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2019-09-23T19:22:49Z</dcterms:created>
  <dc:creator>bohman_j@wvwc.edu</dc:creator>
</cp:coreProperties>
</file>