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37"/>
  </p:notesMasterIdLst>
  <p:sldIdLst>
    <p:sldId id="256" r:id="rId2"/>
    <p:sldId id="257" r:id="rId3"/>
    <p:sldId id="314" r:id="rId4"/>
    <p:sldId id="315" r:id="rId5"/>
    <p:sldId id="337" r:id="rId6"/>
    <p:sldId id="298" r:id="rId7"/>
    <p:sldId id="325" r:id="rId8"/>
    <p:sldId id="313" r:id="rId9"/>
    <p:sldId id="312" r:id="rId10"/>
    <p:sldId id="291" r:id="rId11"/>
    <p:sldId id="311" r:id="rId12"/>
    <p:sldId id="306" r:id="rId13"/>
    <p:sldId id="307" r:id="rId14"/>
    <p:sldId id="308" r:id="rId15"/>
    <p:sldId id="309" r:id="rId16"/>
    <p:sldId id="310" r:id="rId17"/>
    <p:sldId id="319" r:id="rId18"/>
    <p:sldId id="320" r:id="rId19"/>
    <p:sldId id="321" r:id="rId20"/>
    <p:sldId id="328" r:id="rId21"/>
    <p:sldId id="318" r:id="rId22"/>
    <p:sldId id="327" r:id="rId23"/>
    <p:sldId id="335" r:id="rId24"/>
    <p:sldId id="322" r:id="rId25"/>
    <p:sldId id="329" r:id="rId26"/>
    <p:sldId id="324" r:id="rId27"/>
    <p:sldId id="323" r:id="rId28"/>
    <p:sldId id="334" r:id="rId29"/>
    <p:sldId id="333" r:id="rId30"/>
    <p:sldId id="326" r:id="rId31"/>
    <p:sldId id="330" r:id="rId32"/>
    <p:sldId id="331" r:id="rId33"/>
    <p:sldId id="332" r:id="rId34"/>
    <p:sldId id="280" r:id="rId35"/>
    <p:sldId id="336" r:id="rId36"/>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ce, Misty" initials="PM" lastIdx="15" clrIdx="0">
    <p:extLst>
      <p:ext uri="{19B8F6BF-5375-455C-9EA6-DF929625EA0E}">
        <p15:presenceInfo xmlns:p15="http://schemas.microsoft.com/office/powerpoint/2012/main" userId="S::sto9236@wvsto.com::0ea56ff1-800d-461b-901e-596110456023" providerId="AD"/>
      </p:ext>
    </p:extLst>
  </p:cmAuthor>
  <p:cmAuthor id="2" name="Comer, Mike" initials="CM" lastIdx="22" clrIdx="1">
    <p:extLst>
      <p:ext uri="{19B8F6BF-5375-455C-9EA6-DF929625EA0E}">
        <p15:presenceInfo xmlns:p15="http://schemas.microsoft.com/office/powerpoint/2012/main" userId="S::sto4614@wvsto.com::3078680b-2038-4a3d-937b-88cd739942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0" autoAdjust="0"/>
    <p:restoredTop sz="94464" autoAdjust="0"/>
  </p:normalViewPr>
  <p:slideViewPr>
    <p:cSldViewPr snapToGrid="0">
      <p:cViewPr varScale="1">
        <p:scale>
          <a:sx n="113" d="100"/>
          <a:sy n="113" d="100"/>
        </p:scale>
        <p:origin x="336" y="102"/>
      </p:cViewPr>
      <p:guideLst>
        <p:guide orient="horz" pos="4320"/>
        <p:guide pos="3840"/>
      </p:guideLst>
    </p:cSldViewPr>
  </p:slideViewPr>
  <p:notesTextViewPr>
    <p:cViewPr>
      <p:scale>
        <a:sx n="1" d="1"/>
        <a:sy n="1" d="1"/>
      </p:scale>
      <p:origin x="0" y="0"/>
    </p:cViewPr>
  </p:notesTextViewPr>
  <p:sorterViewPr>
    <p:cViewPr>
      <p:scale>
        <a:sx n="100" d="100"/>
        <a:sy n="100" d="100"/>
      </p:scale>
      <p:origin x="0" y="-23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36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1"/>
            <a:ext cx="3038475" cy="463696"/>
          </a:xfrm>
          <a:prstGeom prst="rect">
            <a:avLst/>
          </a:prstGeom>
        </p:spPr>
        <p:txBody>
          <a:bodyPr vert="horz" lIns="91440" tIns="45720" rIns="91440" bIns="45720" rtlCol="0"/>
          <a:lstStyle>
            <a:lvl1pPr algn="r">
              <a:defRPr sz="1200"/>
            </a:lvl1pPr>
          </a:lstStyle>
          <a:p>
            <a:fld id="{9384F053-5636-4424-A91B-1EF36D4E8122}" type="datetimeFigureOut">
              <a:rPr lang="en-US" smtClean="0"/>
              <a:t>1/29/2024</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44546"/>
            <a:ext cx="5607050" cy="36370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379"/>
            <a:ext cx="3038475" cy="46369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772379"/>
            <a:ext cx="3038475" cy="463696"/>
          </a:xfrm>
          <a:prstGeom prst="rect">
            <a:avLst/>
          </a:prstGeom>
        </p:spPr>
        <p:txBody>
          <a:bodyPr vert="horz" lIns="91440" tIns="45720" rIns="91440" bIns="45720" rtlCol="0" anchor="b"/>
          <a:lstStyle>
            <a:lvl1pPr algn="r">
              <a:defRPr sz="1200"/>
            </a:lvl1pPr>
          </a:lstStyle>
          <a:p>
            <a:fld id="{32D15DA7-2AE6-4742-A694-0F8254248123}" type="slidenum">
              <a:rPr lang="en-US" smtClean="0"/>
              <a:t>‹#›</a:t>
            </a:fld>
            <a:endParaRPr lang="en-US" dirty="0"/>
          </a:p>
        </p:txBody>
      </p:sp>
    </p:spTree>
    <p:extLst>
      <p:ext uri="{BB962C8B-B14F-4D97-AF65-F5344CB8AC3E}">
        <p14:creationId xmlns:p14="http://schemas.microsoft.com/office/powerpoint/2010/main" val="115753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15DA7-2AE6-4742-A694-0F8254248123}" type="slidenum">
              <a:rPr lang="en-US" smtClean="0"/>
              <a:t>10</a:t>
            </a:fld>
            <a:endParaRPr lang="en-US" dirty="0"/>
          </a:p>
        </p:txBody>
      </p:sp>
    </p:spTree>
    <p:extLst>
      <p:ext uri="{BB962C8B-B14F-4D97-AF65-F5344CB8AC3E}">
        <p14:creationId xmlns:p14="http://schemas.microsoft.com/office/powerpoint/2010/main" val="1801243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15DA7-2AE6-4742-A694-0F8254248123}" type="slidenum">
              <a:rPr lang="en-US" smtClean="0"/>
              <a:t>24</a:t>
            </a:fld>
            <a:endParaRPr lang="en-US" dirty="0"/>
          </a:p>
        </p:txBody>
      </p:sp>
    </p:spTree>
    <p:extLst>
      <p:ext uri="{BB962C8B-B14F-4D97-AF65-F5344CB8AC3E}">
        <p14:creationId xmlns:p14="http://schemas.microsoft.com/office/powerpoint/2010/main" val="177311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15DA7-2AE6-4742-A694-0F8254248123}" type="slidenum">
              <a:rPr lang="en-US" smtClean="0"/>
              <a:t>25</a:t>
            </a:fld>
            <a:endParaRPr lang="en-US" dirty="0"/>
          </a:p>
        </p:txBody>
      </p:sp>
    </p:spTree>
    <p:extLst>
      <p:ext uri="{BB962C8B-B14F-4D97-AF65-F5344CB8AC3E}">
        <p14:creationId xmlns:p14="http://schemas.microsoft.com/office/powerpoint/2010/main" val="86100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15DA7-2AE6-4742-A694-0F8254248123}" type="slidenum">
              <a:rPr lang="en-US" smtClean="0"/>
              <a:t>29</a:t>
            </a:fld>
            <a:endParaRPr lang="en-US" dirty="0"/>
          </a:p>
        </p:txBody>
      </p:sp>
    </p:spTree>
    <p:extLst>
      <p:ext uri="{BB962C8B-B14F-4D97-AF65-F5344CB8AC3E}">
        <p14:creationId xmlns:p14="http://schemas.microsoft.com/office/powerpoint/2010/main" val="3988202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B12025-9814-49B3-8553-0A3D35539D69}" type="datetime1">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38845BB-BD6F-4C52-A88E-3C3A822B3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34" y="4186929"/>
            <a:ext cx="2671071" cy="2671071"/>
          </a:xfrm>
          <a:prstGeom prst="rect">
            <a:avLst/>
          </a:prstGeom>
        </p:spPr>
      </p:pic>
    </p:spTree>
    <p:extLst>
      <p:ext uri="{BB962C8B-B14F-4D97-AF65-F5344CB8AC3E}">
        <p14:creationId xmlns:p14="http://schemas.microsoft.com/office/powerpoint/2010/main" val="322627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F1AEEE-4405-476C-8A82-106CBB38AC02}" type="datetime1">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12525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64A5F-C5E7-4B01-AAE7-2F7BCB3F57F2}" type="datetime1">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617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0709D5-0850-416B-957A-F7343E136CBA}" type="datetime1">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3858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35BEEE-7330-46DD-8505-C9721F4847D4}" type="datetime1">
              <a:rPr lang="en-US" smtClean="0"/>
              <a:t>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05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66D08E-C653-4CC5-B58C-838F861918C7}" type="datetime1">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84470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3356DC-2589-414B-8743-513330B2747D}" type="datetime1">
              <a:rPr lang="en-US" smtClean="0"/>
              <a:t>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069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C46593-61A8-4C83-A669-DB0C90645803}" type="datetime1">
              <a:rPr lang="en-US" smtClean="0"/>
              <a:t>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62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FFDA2E8-79EF-4499-A7FB-EC4E01F0298F}" type="datetime1">
              <a:rPr lang="en-US" smtClean="0"/>
              <a:t>1/29/2024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445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F4C5EB-8C85-4B56-AEE9-635AC87598E1}" type="datetime1">
              <a:rPr lang="en-US" smtClean="0"/>
              <a:t>1/29/2024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151635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1D96E5-42D4-4A20-B673-2B4AD2C023FF}" type="datetime1">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346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9CFA80F-3BB2-46B5-B880-31A0D351EC7E}" type="datetime1">
              <a:rPr lang="en-US" smtClean="0"/>
              <a:t>1/29/2024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84F60A3-2218-42A2-B6D7-DF223083545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31109" y="4945303"/>
            <a:ext cx="1987965" cy="1912697"/>
          </a:xfrm>
          <a:prstGeom prst="rect">
            <a:avLst/>
          </a:prstGeom>
        </p:spPr>
      </p:pic>
      <p:sp>
        <p:nvSpPr>
          <p:cNvPr id="12" name="TextBox 11">
            <a:extLst>
              <a:ext uri="{FF2B5EF4-FFF2-40B4-BE49-F238E27FC236}">
                <a16:creationId xmlns:a16="http://schemas.microsoft.com/office/drawing/2014/main" id="{580D42D6-099D-48F2-B71B-61E5B764F8C0}"/>
              </a:ext>
            </a:extLst>
          </p:cNvPr>
          <p:cNvSpPr txBox="1"/>
          <p:nvPr userDrawn="1"/>
        </p:nvSpPr>
        <p:spPr>
          <a:xfrm>
            <a:off x="509231" y="6406487"/>
            <a:ext cx="4330224" cy="369332"/>
          </a:xfrm>
          <a:prstGeom prst="rect">
            <a:avLst/>
          </a:prstGeom>
          <a:noFill/>
        </p:spPr>
        <p:txBody>
          <a:bodyPr wrap="none" rtlCol="0">
            <a:spAutoFit/>
          </a:bodyPr>
          <a:lstStyle/>
          <a:p>
            <a:r>
              <a:rPr lang="en-US" b="1" i="1" dirty="0">
                <a:solidFill>
                  <a:schemeClr val="accent2"/>
                </a:solidFill>
              </a:rPr>
              <a:t>West Virginia State Treasurer’s Office</a:t>
            </a:r>
          </a:p>
        </p:txBody>
      </p:sp>
    </p:spTree>
    <p:extLst>
      <p:ext uri="{BB962C8B-B14F-4D97-AF65-F5344CB8AC3E}">
        <p14:creationId xmlns:p14="http://schemas.microsoft.com/office/powerpoint/2010/main" val="57627474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274" y="816638"/>
            <a:ext cx="10786041" cy="977138"/>
          </a:xfrm>
        </p:spPr>
        <p:txBody>
          <a:bodyPr>
            <a:normAutofit/>
          </a:bodyPr>
          <a:lstStyle/>
          <a:p>
            <a:r>
              <a:rPr lang="en-US" sz="6000" dirty="0">
                <a:solidFill>
                  <a:schemeClr val="tx1"/>
                </a:solidFill>
              </a:rPr>
              <a:t>EMERGENCY ACTION PLANNING</a:t>
            </a:r>
          </a:p>
        </p:txBody>
      </p:sp>
      <p:sp>
        <p:nvSpPr>
          <p:cNvPr id="3" name="Subtitle 2"/>
          <p:cNvSpPr>
            <a:spLocks noGrp="1"/>
          </p:cNvSpPr>
          <p:nvPr>
            <p:ph type="subTitle" idx="1"/>
          </p:nvPr>
        </p:nvSpPr>
        <p:spPr>
          <a:xfrm>
            <a:off x="1074993" y="1898267"/>
            <a:ext cx="10475321" cy="627863"/>
          </a:xfrm>
        </p:spPr>
        <p:txBody>
          <a:bodyPr>
            <a:normAutofit/>
          </a:bodyPr>
          <a:lstStyle/>
          <a:p>
            <a:r>
              <a:rPr lang="en-US" sz="2000" dirty="0"/>
              <a:t>A preparation guide for employees at West Virginia Wesleyan College</a:t>
            </a:r>
          </a:p>
        </p:txBody>
      </p:sp>
      <p:sp>
        <p:nvSpPr>
          <p:cNvPr id="4" name="Slide Number Placeholder 3">
            <a:extLst>
              <a:ext uri="{FF2B5EF4-FFF2-40B4-BE49-F238E27FC236}">
                <a16:creationId xmlns:a16="http://schemas.microsoft.com/office/drawing/2014/main" id="{944A2F2B-E33E-47A9-9B50-218813625C30}"/>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6" name="Picture 5">
            <a:extLst>
              <a:ext uri="{FF2B5EF4-FFF2-40B4-BE49-F238E27FC236}">
                <a16:creationId xmlns:a16="http://schemas.microsoft.com/office/drawing/2014/main" id="{70EF9C9C-5C61-4EA6-A21D-9E0E873C5906}"/>
              </a:ext>
            </a:extLst>
          </p:cNvPr>
          <p:cNvPicPr>
            <a:picLocks noChangeAspect="1"/>
          </p:cNvPicPr>
          <p:nvPr/>
        </p:nvPicPr>
        <p:blipFill>
          <a:blip r:embed="rId2"/>
          <a:stretch>
            <a:fillRect/>
          </a:stretch>
        </p:blipFill>
        <p:spPr>
          <a:xfrm>
            <a:off x="7643067" y="4068724"/>
            <a:ext cx="3082369" cy="1972638"/>
          </a:xfrm>
          <a:prstGeom prst="rect">
            <a:avLst/>
          </a:prstGeom>
        </p:spPr>
      </p:pic>
    </p:spTree>
    <p:extLst>
      <p:ext uri="{BB962C8B-B14F-4D97-AF65-F5344CB8AC3E}">
        <p14:creationId xmlns:p14="http://schemas.microsoft.com/office/powerpoint/2010/main" val="364538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9DB42461-4F9B-404D-B584-B2510F50E356}"/>
              </a:ext>
            </a:extLst>
          </p:cNvPr>
          <p:cNvSpPr/>
          <p:nvPr/>
        </p:nvSpPr>
        <p:spPr>
          <a:xfrm>
            <a:off x="211199" y="1067718"/>
            <a:ext cx="1755757" cy="976777"/>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Armed Intruder  or </a:t>
            </a:r>
          </a:p>
          <a:p>
            <a:pPr algn="ctr"/>
            <a:r>
              <a:rPr lang="en-US" sz="1200" b="1" dirty="0"/>
              <a:t>Intruder </a:t>
            </a:r>
          </a:p>
          <a:p>
            <a:pPr algn="ctr"/>
            <a:r>
              <a:rPr lang="en-US" sz="1200" b="1" dirty="0"/>
              <a:t>Posing threat </a:t>
            </a:r>
          </a:p>
        </p:txBody>
      </p:sp>
      <p:sp>
        <p:nvSpPr>
          <p:cNvPr id="5" name="Rectangle 4">
            <a:extLst>
              <a:ext uri="{FF2B5EF4-FFF2-40B4-BE49-F238E27FC236}">
                <a16:creationId xmlns:a16="http://schemas.microsoft.com/office/drawing/2014/main" id="{8911F215-2A3D-4BEF-AD6E-7E5AA69009D7}"/>
              </a:ext>
            </a:extLst>
          </p:cNvPr>
          <p:cNvSpPr/>
          <p:nvPr/>
        </p:nvSpPr>
        <p:spPr>
          <a:xfrm>
            <a:off x="288574" y="2421687"/>
            <a:ext cx="1661732" cy="40256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NOTIFY</a:t>
            </a:r>
          </a:p>
        </p:txBody>
      </p:sp>
      <p:sp>
        <p:nvSpPr>
          <p:cNvPr id="6" name="Rectangle 5">
            <a:extLst>
              <a:ext uri="{FF2B5EF4-FFF2-40B4-BE49-F238E27FC236}">
                <a16:creationId xmlns:a16="http://schemas.microsoft.com/office/drawing/2014/main" id="{6D673109-235F-47A9-91E7-D08A1ECD5546}"/>
              </a:ext>
            </a:extLst>
          </p:cNvPr>
          <p:cNvSpPr/>
          <p:nvPr/>
        </p:nvSpPr>
        <p:spPr>
          <a:xfrm>
            <a:off x="288574" y="2820497"/>
            <a:ext cx="1661731" cy="1207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Discoverer notifies Security or onsite Emergency Director &amp;/or  Emergency Coordinator – </a:t>
            </a:r>
          </a:p>
          <a:p>
            <a:pPr algn="ctr"/>
            <a:r>
              <a:rPr lang="en-US" sz="1200" dirty="0">
                <a:solidFill>
                  <a:schemeClr val="tx1"/>
                </a:solidFill>
              </a:rPr>
              <a:t>Call 911 if Warranted</a:t>
            </a:r>
          </a:p>
        </p:txBody>
      </p:sp>
      <p:sp>
        <p:nvSpPr>
          <p:cNvPr id="8" name="Rectangle 7">
            <a:extLst>
              <a:ext uri="{FF2B5EF4-FFF2-40B4-BE49-F238E27FC236}">
                <a16:creationId xmlns:a16="http://schemas.microsoft.com/office/drawing/2014/main" id="{7F44D117-4A17-409F-9949-EDC523D75C50}"/>
              </a:ext>
            </a:extLst>
          </p:cNvPr>
          <p:cNvSpPr/>
          <p:nvPr/>
        </p:nvSpPr>
        <p:spPr>
          <a:xfrm>
            <a:off x="257605" y="4442704"/>
            <a:ext cx="1661732" cy="3725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9" name="Rectangle 8">
            <a:extLst>
              <a:ext uri="{FF2B5EF4-FFF2-40B4-BE49-F238E27FC236}">
                <a16:creationId xmlns:a16="http://schemas.microsoft.com/office/drawing/2014/main" id="{28D32831-B0DF-49A4-864F-760892F88F2C}"/>
              </a:ext>
            </a:extLst>
          </p:cNvPr>
          <p:cNvSpPr/>
          <p:nvPr/>
        </p:nvSpPr>
        <p:spPr>
          <a:xfrm>
            <a:off x="257606" y="4805752"/>
            <a:ext cx="1661732" cy="6429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Look for Emergency Alert messages and follow instructions</a:t>
            </a:r>
          </a:p>
        </p:txBody>
      </p:sp>
      <p:sp>
        <p:nvSpPr>
          <p:cNvPr id="22" name="Rectangle 21">
            <a:extLst>
              <a:ext uri="{FF2B5EF4-FFF2-40B4-BE49-F238E27FC236}">
                <a16:creationId xmlns:a16="http://schemas.microsoft.com/office/drawing/2014/main" id="{CA62E453-469F-4936-96D5-8529F17A8066}"/>
              </a:ext>
            </a:extLst>
          </p:cNvPr>
          <p:cNvSpPr/>
          <p:nvPr/>
        </p:nvSpPr>
        <p:spPr>
          <a:xfrm>
            <a:off x="2553494" y="1024607"/>
            <a:ext cx="1507257" cy="4265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23" name="Rectangle 22">
            <a:extLst>
              <a:ext uri="{FF2B5EF4-FFF2-40B4-BE49-F238E27FC236}">
                <a16:creationId xmlns:a16="http://schemas.microsoft.com/office/drawing/2014/main" id="{CE1F9042-1531-4C02-B36C-6ABEE0FC0EB0}"/>
              </a:ext>
            </a:extLst>
          </p:cNvPr>
          <p:cNvSpPr/>
          <p:nvPr/>
        </p:nvSpPr>
        <p:spPr>
          <a:xfrm>
            <a:off x="2553495" y="1442293"/>
            <a:ext cx="1508284" cy="6890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Faculty &amp; Staff </a:t>
            </a:r>
          </a:p>
          <a:p>
            <a:pPr algn="ctr"/>
            <a:r>
              <a:rPr lang="en-US" sz="1200" b="1" dirty="0">
                <a:solidFill>
                  <a:schemeClr val="tx1"/>
                </a:solidFill>
              </a:rPr>
              <a:t>Run Response</a:t>
            </a:r>
          </a:p>
        </p:txBody>
      </p:sp>
      <p:sp>
        <p:nvSpPr>
          <p:cNvPr id="24" name="Rectangle 23">
            <a:extLst>
              <a:ext uri="{FF2B5EF4-FFF2-40B4-BE49-F238E27FC236}">
                <a16:creationId xmlns:a16="http://schemas.microsoft.com/office/drawing/2014/main" id="{0288B89F-9C11-4496-B234-5676FFE298A8}"/>
              </a:ext>
            </a:extLst>
          </p:cNvPr>
          <p:cNvSpPr/>
          <p:nvPr/>
        </p:nvSpPr>
        <p:spPr>
          <a:xfrm>
            <a:off x="4278385" y="3342755"/>
            <a:ext cx="1518888" cy="5600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Hide behind large items</a:t>
            </a:r>
          </a:p>
        </p:txBody>
      </p:sp>
      <p:sp>
        <p:nvSpPr>
          <p:cNvPr id="25" name="Rectangle 24">
            <a:extLst>
              <a:ext uri="{FF2B5EF4-FFF2-40B4-BE49-F238E27FC236}">
                <a16:creationId xmlns:a16="http://schemas.microsoft.com/office/drawing/2014/main" id="{3045EC30-33D9-4C09-9938-27BC4E7AFB0F}"/>
              </a:ext>
            </a:extLst>
          </p:cNvPr>
          <p:cNvSpPr/>
          <p:nvPr/>
        </p:nvSpPr>
        <p:spPr>
          <a:xfrm>
            <a:off x="2547055" y="2548987"/>
            <a:ext cx="1511819" cy="4454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Remain quiet and stay low</a:t>
            </a:r>
          </a:p>
        </p:txBody>
      </p:sp>
      <p:sp>
        <p:nvSpPr>
          <p:cNvPr id="28" name="Rectangle 27">
            <a:extLst>
              <a:ext uri="{FF2B5EF4-FFF2-40B4-BE49-F238E27FC236}">
                <a16:creationId xmlns:a16="http://schemas.microsoft.com/office/drawing/2014/main" id="{6FC3BEBB-B961-4EFA-889A-81BA67F0E997}"/>
              </a:ext>
            </a:extLst>
          </p:cNvPr>
          <p:cNvSpPr/>
          <p:nvPr/>
        </p:nvSpPr>
        <p:spPr>
          <a:xfrm>
            <a:off x="2547057" y="2992179"/>
            <a:ext cx="1511817" cy="832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Keep your hands visible and do not carry anything in your hands</a:t>
            </a:r>
          </a:p>
        </p:txBody>
      </p:sp>
      <p:sp>
        <p:nvSpPr>
          <p:cNvPr id="29" name="Rectangle 28">
            <a:extLst>
              <a:ext uri="{FF2B5EF4-FFF2-40B4-BE49-F238E27FC236}">
                <a16:creationId xmlns:a16="http://schemas.microsoft.com/office/drawing/2014/main" id="{F52D7B7C-308B-48CE-B05F-50A57AD91A53}"/>
              </a:ext>
            </a:extLst>
          </p:cNvPr>
          <p:cNvSpPr/>
          <p:nvPr/>
        </p:nvSpPr>
        <p:spPr>
          <a:xfrm>
            <a:off x="2553495" y="4646494"/>
            <a:ext cx="1505379" cy="4841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Report to the evacuation center</a:t>
            </a:r>
          </a:p>
        </p:txBody>
      </p:sp>
      <p:sp>
        <p:nvSpPr>
          <p:cNvPr id="30" name="Rectangle 29">
            <a:extLst>
              <a:ext uri="{FF2B5EF4-FFF2-40B4-BE49-F238E27FC236}">
                <a16:creationId xmlns:a16="http://schemas.microsoft.com/office/drawing/2014/main" id="{A0CD56B1-C53B-474B-B4EF-545FAF1DD1CA}"/>
              </a:ext>
            </a:extLst>
          </p:cNvPr>
          <p:cNvSpPr/>
          <p:nvPr/>
        </p:nvSpPr>
        <p:spPr>
          <a:xfrm>
            <a:off x="2548933" y="2126286"/>
            <a:ext cx="1511819" cy="4227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Flee danger if situation dictates</a:t>
            </a:r>
          </a:p>
        </p:txBody>
      </p:sp>
      <p:sp>
        <p:nvSpPr>
          <p:cNvPr id="31" name="Rectangle 30">
            <a:extLst>
              <a:ext uri="{FF2B5EF4-FFF2-40B4-BE49-F238E27FC236}">
                <a16:creationId xmlns:a16="http://schemas.microsoft.com/office/drawing/2014/main" id="{DAC9AFC8-8AEA-47B3-8CB0-181B691D3BBA}"/>
              </a:ext>
            </a:extLst>
          </p:cNvPr>
          <p:cNvSpPr/>
          <p:nvPr/>
        </p:nvSpPr>
        <p:spPr>
          <a:xfrm>
            <a:off x="2548934" y="5119016"/>
            <a:ext cx="1511817" cy="983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Provide witness statements to Evacuation Coordinator or </a:t>
            </a:r>
          </a:p>
          <a:p>
            <a:pPr algn="ctr"/>
            <a:r>
              <a:rPr lang="en-US" sz="1200" dirty="0">
                <a:solidFill>
                  <a:schemeClr val="tx1"/>
                </a:solidFill>
              </a:rPr>
              <a:t>Police as directed</a:t>
            </a:r>
          </a:p>
        </p:txBody>
      </p:sp>
      <p:sp>
        <p:nvSpPr>
          <p:cNvPr id="36" name="Rectangle 35">
            <a:extLst>
              <a:ext uri="{FF2B5EF4-FFF2-40B4-BE49-F238E27FC236}">
                <a16:creationId xmlns:a16="http://schemas.microsoft.com/office/drawing/2014/main" id="{4314C4B0-E4E0-46FE-B059-0DEAE73E1A4A}"/>
              </a:ext>
            </a:extLst>
          </p:cNvPr>
          <p:cNvSpPr/>
          <p:nvPr/>
        </p:nvSpPr>
        <p:spPr>
          <a:xfrm>
            <a:off x="10320117" y="172407"/>
            <a:ext cx="1543657" cy="52980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NOTIFICATION TO CAMPUS</a:t>
            </a:r>
          </a:p>
        </p:txBody>
      </p:sp>
      <p:sp>
        <p:nvSpPr>
          <p:cNvPr id="41" name="Rectangle 40">
            <a:extLst>
              <a:ext uri="{FF2B5EF4-FFF2-40B4-BE49-F238E27FC236}">
                <a16:creationId xmlns:a16="http://schemas.microsoft.com/office/drawing/2014/main" id="{04F170B4-DC89-45DD-AA3B-427985808BB1}"/>
              </a:ext>
            </a:extLst>
          </p:cNvPr>
          <p:cNvSpPr/>
          <p:nvPr/>
        </p:nvSpPr>
        <p:spPr>
          <a:xfrm>
            <a:off x="10320117" y="702211"/>
            <a:ext cx="1543657" cy="5778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Emergency Director </a:t>
            </a:r>
          </a:p>
        </p:txBody>
      </p:sp>
      <p:sp>
        <p:nvSpPr>
          <p:cNvPr id="45" name="Rectangle 44">
            <a:extLst>
              <a:ext uri="{FF2B5EF4-FFF2-40B4-BE49-F238E27FC236}">
                <a16:creationId xmlns:a16="http://schemas.microsoft.com/office/drawing/2014/main" id="{BABFC67D-2C84-470B-B74E-E82CFE53ACED}"/>
              </a:ext>
            </a:extLst>
          </p:cNvPr>
          <p:cNvSpPr/>
          <p:nvPr/>
        </p:nvSpPr>
        <p:spPr>
          <a:xfrm>
            <a:off x="10320117" y="1245861"/>
            <a:ext cx="1543657" cy="5778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Announces all clear </a:t>
            </a:r>
          </a:p>
          <a:p>
            <a:pPr algn="ctr"/>
            <a:r>
              <a:rPr lang="en-US" sz="1200" dirty="0">
                <a:solidFill>
                  <a:schemeClr val="tx1"/>
                </a:solidFill>
              </a:rPr>
              <a:t>if safe to do so.</a:t>
            </a:r>
          </a:p>
        </p:txBody>
      </p:sp>
      <p:sp>
        <p:nvSpPr>
          <p:cNvPr id="3" name="TextBox 2">
            <a:extLst>
              <a:ext uri="{FF2B5EF4-FFF2-40B4-BE49-F238E27FC236}">
                <a16:creationId xmlns:a16="http://schemas.microsoft.com/office/drawing/2014/main" id="{388BF1A3-2185-4751-9513-66E83514828F}"/>
              </a:ext>
            </a:extLst>
          </p:cNvPr>
          <p:cNvSpPr txBox="1"/>
          <p:nvPr/>
        </p:nvSpPr>
        <p:spPr>
          <a:xfrm>
            <a:off x="48148" y="186403"/>
            <a:ext cx="2179298" cy="830997"/>
          </a:xfrm>
          <a:prstGeom prst="rect">
            <a:avLst/>
          </a:prstGeom>
          <a:solidFill>
            <a:schemeClr val="bg1"/>
          </a:solidFill>
          <a:ln>
            <a:noFill/>
          </a:ln>
        </p:spPr>
        <p:txBody>
          <a:bodyPr wrap="square" rtlCol="0">
            <a:spAutoFit/>
          </a:bodyPr>
          <a:lstStyle/>
          <a:p>
            <a:pPr algn="ctr"/>
            <a:r>
              <a:rPr lang="en-US" sz="1600" b="1" dirty="0">
                <a:solidFill>
                  <a:srgbClr val="FF0000"/>
                </a:solidFill>
              </a:rPr>
              <a:t>LOCKDOWN RESPONSE FLOW CHART FOR EMPLOYEES</a:t>
            </a:r>
          </a:p>
        </p:txBody>
      </p:sp>
      <p:sp>
        <p:nvSpPr>
          <p:cNvPr id="26" name="Slide Number Placeholder 25">
            <a:extLst>
              <a:ext uri="{FF2B5EF4-FFF2-40B4-BE49-F238E27FC236}">
                <a16:creationId xmlns:a16="http://schemas.microsoft.com/office/drawing/2014/main" id="{679C17A4-00FB-4E4B-91FB-3EE97D083B63}"/>
              </a:ext>
            </a:extLst>
          </p:cNvPr>
          <p:cNvSpPr>
            <a:spLocks noGrp="1"/>
          </p:cNvSpPr>
          <p:nvPr>
            <p:ph type="sldNum" sz="quarter" idx="12"/>
          </p:nvPr>
        </p:nvSpPr>
        <p:spPr/>
        <p:txBody>
          <a:bodyPr/>
          <a:lstStyle/>
          <a:p>
            <a:fld id="{D57F1E4F-1CFF-5643-939E-217C01CDF565}" type="slidenum">
              <a:rPr lang="en-US" sz="1200" smtClean="0">
                <a:solidFill>
                  <a:schemeClr val="accent1">
                    <a:lumMod val="75000"/>
                  </a:schemeClr>
                </a:solidFill>
              </a:rPr>
              <a:pPr/>
              <a:t>10</a:t>
            </a:fld>
            <a:endParaRPr lang="en-US" sz="1200" dirty="0">
              <a:solidFill>
                <a:schemeClr val="accent1">
                  <a:lumMod val="75000"/>
                </a:schemeClr>
              </a:solidFill>
            </a:endParaRPr>
          </a:p>
        </p:txBody>
      </p:sp>
      <p:sp>
        <p:nvSpPr>
          <p:cNvPr id="69" name="Arrow: Bent 68">
            <a:extLst>
              <a:ext uri="{FF2B5EF4-FFF2-40B4-BE49-F238E27FC236}">
                <a16:creationId xmlns:a16="http://schemas.microsoft.com/office/drawing/2014/main" id="{91C5F899-EDCF-4804-8B87-04E3675F6125}"/>
              </a:ext>
            </a:extLst>
          </p:cNvPr>
          <p:cNvSpPr/>
          <p:nvPr/>
        </p:nvSpPr>
        <p:spPr>
          <a:xfrm>
            <a:off x="2169358" y="682649"/>
            <a:ext cx="329080" cy="4766092"/>
          </a:xfrm>
          <a:prstGeom prst="bentArrow">
            <a:avLst>
              <a:gd name="adj1" fmla="val 18712"/>
              <a:gd name="adj2" fmla="val 27095"/>
              <a:gd name="adj3" fmla="val 50000"/>
              <a:gd name="adj4"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61" name="Rectangle 60">
            <a:extLst>
              <a:ext uri="{FF2B5EF4-FFF2-40B4-BE49-F238E27FC236}">
                <a16:creationId xmlns:a16="http://schemas.microsoft.com/office/drawing/2014/main" id="{613715C5-8E90-403F-926E-8724AC48D36E}"/>
              </a:ext>
            </a:extLst>
          </p:cNvPr>
          <p:cNvSpPr/>
          <p:nvPr/>
        </p:nvSpPr>
        <p:spPr>
          <a:xfrm>
            <a:off x="2547054" y="172407"/>
            <a:ext cx="4967953" cy="27321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ASSESS OPTIONS FROM RUN, HIDE, FIGHT</a:t>
            </a:r>
          </a:p>
        </p:txBody>
      </p:sp>
      <p:sp>
        <p:nvSpPr>
          <p:cNvPr id="63" name="Rectangle 62">
            <a:extLst>
              <a:ext uri="{FF2B5EF4-FFF2-40B4-BE49-F238E27FC236}">
                <a16:creationId xmlns:a16="http://schemas.microsoft.com/office/drawing/2014/main" id="{34B8EE22-91DD-45F4-B5DC-ABFCD3F5A6FA}"/>
              </a:ext>
            </a:extLst>
          </p:cNvPr>
          <p:cNvSpPr/>
          <p:nvPr/>
        </p:nvSpPr>
        <p:spPr>
          <a:xfrm>
            <a:off x="2548933" y="445617"/>
            <a:ext cx="4966074" cy="4911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Determine the most reasonable way to protect your own life.  </a:t>
            </a:r>
          </a:p>
          <a:p>
            <a:pPr algn="ctr"/>
            <a:r>
              <a:rPr lang="en-US" sz="1400" b="1" dirty="0">
                <a:solidFill>
                  <a:schemeClr val="tx1"/>
                </a:solidFill>
                <a:latin typeface="Calibri" panose="020F0502020204030204" pitchFamily="34" charset="0"/>
                <a:cs typeface="Calibri" panose="020F0502020204030204" pitchFamily="34" charset="0"/>
              </a:rPr>
              <a:t>*If unsure use lockdown option</a:t>
            </a:r>
          </a:p>
        </p:txBody>
      </p:sp>
      <p:sp>
        <p:nvSpPr>
          <p:cNvPr id="71" name="Rectangle 70">
            <a:extLst>
              <a:ext uri="{FF2B5EF4-FFF2-40B4-BE49-F238E27FC236}">
                <a16:creationId xmlns:a16="http://schemas.microsoft.com/office/drawing/2014/main" id="{0BB78309-3F1F-470A-B052-F8CB1DA5BE73}"/>
              </a:ext>
            </a:extLst>
          </p:cNvPr>
          <p:cNvSpPr/>
          <p:nvPr/>
        </p:nvSpPr>
        <p:spPr>
          <a:xfrm>
            <a:off x="4276941" y="1024607"/>
            <a:ext cx="1518280" cy="4265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72" name="Rectangle 71">
            <a:extLst>
              <a:ext uri="{FF2B5EF4-FFF2-40B4-BE49-F238E27FC236}">
                <a16:creationId xmlns:a16="http://schemas.microsoft.com/office/drawing/2014/main" id="{9075947A-44AB-48B9-9C1B-4413D02BF184}"/>
              </a:ext>
            </a:extLst>
          </p:cNvPr>
          <p:cNvSpPr/>
          <p:nvPr/>
        </p:nvSpPr>
        <p:spPr>
          <a:xfrm>
            <a:off x="4274936" y="1442293"/>
            <a:ext cx="1521312" cy="67510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Faculty &amp; Staff </a:t>
            </a:r>
          </a:p>
          <a:p>
            <a:pPr algn="ctr"/>
            <a:r>
              <a:rPr lang="en-US" sz="1200" b="1" dirty="0">
                <a:solidFill>
                  <a:schemeClr val="tx1"/>
                </a:solidFill>
              </a:rPr>
              <a:t>Hide Response</a:t>
            </a:r>
          </a:p>
        </p:txBody>
      </p:sp>
      <p:sp>
        <p:nvSpPr>
          <p:cNvPr id="73" name="Rectangle 72">
            <a:extLst>
              <a:ext uri="{FF2B5EF4-FFF2-40B4-BE49-F238E27FC236}">
                <a16:creationId xmlns:a16="http://schemas.microsoft.com/office/drawing/2014/main" id="{57BD3088-CFC2-40BF-8441-6C38AC4EE5BF}"/>
              </a:ext>
            </a:extLst>
          </p:cNvPr>
          <p:cNvSpPr/>
          <p:nvPr/>
        </p:nvSpPr>
        <p:spPr>
          <a:xfrm>
            <a:off x="4274936" y="2110097"/>
            <a:ext cx="1521312" cy="618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Lock interior doors </a:t>
            </a:r>
          </a:p>
          <a:p>
            <a:pPr algn="ctr"/>
            <a:r>
              <a:rPr lang="en-US" sz="1200" dirty="0">
                <a:solidFill>
                  <a:schemeClr val="tx1"/>
                </a:solidFill>
              </a:rPr>
              <a:t>of offices</a:t>
            </a:r>
          </a:p>
        </p:txBody>
      </p:sp>
      <p:sp>
        <p:nvSpPr>
          <p:cNvPr id="74" name="Rectangle 73">
            <a:extLst>
              <a:ext uri="{FF2B5EF4-FFF2-40B4-BE49-F238E27FC236}">
                <a16:creationId xmlns:a16="http://schemas.microsoft.com/office/drawing/2014/main" id="{59450632-E420-41E3-8BAE-7B387C3E0512}"/>
              </a:ext>
            </a:extLst>
          </p:cNvPr>
          <p:cNvSpPr/>
          <p:nvPr/>
        </p:nvSpPr>
        <p:spPr>
          <a:xfrm>
            <a:off x="4279497" y="2723476"/>
            <a:ext cx="1516750" cy="6129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Remain quiet and stay low and silence your phone</a:t>
            </a:r>
          </a:p>
        </p:txBody>
      </p:sp>
      <p:sp>
        <p:nvSpPr>
          <p:cNvPr id="75" name="Rectangle 74">
            <a:extLst>
              <a:ext uri="{FF2B5EF4-FFF2-40B4-BE49-F238E27FC236}">
                <a16:creationId xmlns:a16="http://schemas.microsoft.com/office/drawing/2014/main" id="{6ACE840F-027C-4EF8-A45F-2D9B89C96DC7}"/>
              </a:ext>
            </a:extLst>
          </p:cNvPr>
          <p:cNvSpPr/>
          <p:nvPr/>
        </p:nvSpPr>
        <p:spPr>
          <a:xfrm>
            <a:off x="4278385" y="3904714"/>
            <a:ext cx="1517862" cy="832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Apply fight back measures if discovered and there is no escape </a:t>
            </a:r>
          </a:p>
        </p:txBody>
      </p:sp>
      <p:sp>
        <p:nvSpPr>
          <p:cNvPr id="77" name="Rectangle 76">
            <a:extLst>
              <a:ext uri="{FF2B5EF4-FFF2-40B4-BE49-F238E27FC236}">
                <a16:creationId xmlns:a16="http://schemas.microsoft.com/office/drawing/2014/main" id="{40972F78-8805-447F-8ADE-1B2597409DB9}"/>
              </a:ext>
            </a:extLst>
          </p:cNvPr>
          <p:cNvSpPr/>
          <p:nvPr/>
        </p:nvSpPr>
        <p:spPr>
          <a:xfrm>
            <a:off x="5996119" y="2942421"/>
            <a:ext cx="1518888" cy="9687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Act as aggressively as possible against the attacker</a:t>
            </a:r>
          </a:p>
        </p:txBody>
      </p:sp>
      <p:sp>
        <p:nvSpPr>
          <p:cNvPr id="78" name="Rectangle 77">
            <a:extLst>
              <a:ext uri="{FF2B5EF4-FFF2-40B4-BE49-F238E27FC236}">
                <a16:creationId xmlns:a16="http://schemas.microsoft.com/office/drawing/2014/main" id="{84AB95D3-92A3-4BED-B56C-BF9338C8F96C}"/>
              </a:ext>
            </a:extLst>
          </p:cNvPr>
          <p:cNvSpPr/>
          <p:nvPr/>
        </p:nvSpPr>
        <p:spPr>
          <a:xfrm>
            <a:off x="5997623" y="1024607"/>
            <a:ext cx="1521312" cy="4265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79" name="Rectangle 78">
            <a:extLst>
              <a:ext uri="{FF2B5EF4-FFF2-40B4-BE49-F238E27FC236}">
                <a16:creationId xmlns:a16="http://schemas.microsoft.com/office/drawing/2014/main" id="{9A1E4422-BEEA-4F28-BE4C-5AEEFA13CE45}"/>
              </a:ext>
            </a:extLst>
          </p:cNvPr>
          <p:cNvSpPr/>
          <p:nvPr/>
        </p:nvSpPr>
        <p:spPr>
          <a:xfrm>
            <a:off x="5998650" y="1442293"/>
            <a:ext cx="1521312" cy="67510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Faculty &amp; Staff </a:t>
            </a:r>
          </a:p>
          <a:p>
            <a:pPr algn="ctr"/>
            <a:r>
              <a:rPr lang="en-US" sz="1200" b="1" dirty="0">
                <a:solidFill>
                  <a:schemeClr val="tx1"/>
                </a:solidFill>
              </a:rPr>
              <a:t>Fight Response</a:t>
            </a:r>
          </a:p>
        </p:txBody>
      </p:sp>
      <p:sp>
        <p:nvSpPr>
          <p:cNvPr id="80" name="Rectangle 79">
            <a:extLst>
              <a:ext uri="{FF2B5EF4-FFF2-40B4-BE49-F238E27FC236}">
                <a16:creationId xmlns:a16="http://schemas.microsoft.com/office/drawing/2014/main" id="{FDCC1FC6-11E6-46C8-A2EC-C487587C86C0}"/>
              </a:ext>
            </a:extLst>
          </p:cNvPr>
          <p:cNvSpPr/>
          <p:nvPr/>
        </p:nvSpPr>
        <p:spPr>
          <a:xfrm>
            <a:off x="5998650" y="2110097"/>
            <a:ext cx="1521312" cy="832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Apply fight back measures if discovered and there is no escape </a:t>
            </a:r>
          </a:p>
        </p:txBody>
      </p:sp>
      <p:sp>
        <p:nvSpPr>
          <p:cNvPr id="81" name="Rectangle 80">
            <a:extLst>
              <a:ext uri="{FF2B5EF4-FFF2-40B4-BE49-F238E27FC236}">
                <a16:creationId xmlns:a16="http://schemas.microsoft.com/office/drawing/2014/main" id="{B1D8F393-2B1C-4A8C-81A3-FE1C50E7A141}"/>
              </a:ext>
            </a:extLst>
          </p:cNvPr>
          <p:cNvSpPr/>
          <p:nvPr/>
        </p:nvSpPr>
        <p:spPr>
          <a:xfrm>
            <a:off x="5998650" y="4476397"/>
            <a:ext cx="1517777" cy="500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Yell for help while in fight mode</a:t>
            </a:r>
          </a:p>
        </p:txBody>
      </p:sp>
      <p:sp>
        <p:nvSpPr>
          <p:cNvPr id="82" name="Rectangle 81">
            <a:extLst>
              <a:ext uri="{FF2B5EF4-FFF2-40B4-BE49-F238E27FC236}">
                <a16:creationId xmlns:a16="http://schemas.microsoft.com/office/drawing/2014/main" id="{BBC0F840-4B21-409A-B2D5-25EFA9A19814}"/>
              </a:ext>
            </a:extLst>
          </p:cNvPr>
          <p:cNvSpPr/>
          <p:nvPr/>
        </p:nvSpPr>
        <p:spPr>
          <a:xfrm>
            <a:off x="5995092" y="3913104"/>
            <a:ext cx="1524869" cy="567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Grab items that can be used as a weapon  </a:t>
            </a:r>
          </a:p>
        </p:txBody>
      </p:sp>
      <p:sp>
        <p:nvSpPr>
          <p:cNvPr id="83" name="Rectangle 82">
            <a:extLst>
              <a:ext uri="{FF2B5EF4-FFF2-40B4-BE49-F238E27FC236}">
                <a16:creationId xmlns:a16="http://schemas.microsoft.com/office/drawing/2014/main" id="{9ABD86E6-BD6D-4FBE-A3A1-F80D239DCC6A}"/>
              </a:ext>
            </a:extLst>
          </p:cNvPr>
          <p:cNvSpPr/>
          <p:nvPr/>
        </p:nvSpPr>
        <p:spPr>
          <a:xfrm>
            <a:off x="2547057" y="3818873"/>
            <a:ext cx="1511817" cy="832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Follow the instructions of any Police Officers or Campus Safety</a:t>
            </a:r>
          </a:p>
        </p:txBody>
      </p:sp>
      <p:sp>
        <p:nvSpPr>
          <p:cNvPr id="84" name="Rectangle 83">
            <a:extLst>
              <a:ext uri="{FF2B5EF4-FFF2-40B4-BE49-F238E27FC236}">
                <a16:creationId xmlns:a16="http://schemas.microsoft.com/office/drawing/2014/main" id="{F173EEF8-C99E-4F97-998C-6BF242097E7E}"/>
              </a:ext>
            </a:extLst>
          </p:cNvPr>
          <p:cNvSpPr/>
          <p:nvPr/>
        </p:nvSpPr>
        <p:spPr>
          <a:xfrm>
            <a:off x="8224502" y="2040119"/>
            <a:ext cx="1516750" cy="9687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Put down any items in your hands and immediately raise hands and spread fingers</a:t>
            </a:r>
          </a:p>
        </p:txBody>
      </p:sp>
      <p:sp>
        <p:nvSpPr>
          <p:cNvPr id="86" name="Rectangle 85">
            <a:extLst>
              <a:ext uri="{FF2B5EF4-FFF2-40B4-BE49-F238E27FC236}">
                <a16:creationId xmlns:a16="http://schemas.microsoft.com/office/drawing/2014/main" id="{682EC985-2330-40E4-B3FF-853A37BF0020}"/>
              </a:ext>
            </a:extLst>
          </p:cNvPr>
          <p:cNvSpPr/>
          <p:nvPr/>
        </p:nvSpPr>
        <p:spPr>
          <a:xfrm>
            <a:off x="8217140" y="731636"/>
            <a:ext cx="1521312" cy="6583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Faculty &amp; Staff Response to </a:t>
            </a:r>
          </a:p>
          <a:p>
            <a:pPr algn="ctr"/>
            <a:r>
              <a:rPr lang="en-US" sz="1200" b="1" dirty="0">
                <a:solidFill>
                  <a:schemeClr val="tx1"/>
                </a:solidFill>
              </a:rPr>
              <a:t>Police Evacuation  </a:t>
            </a:r>
          </a:p>
        </p:txBody>
      </p:sp>
      <p:sp>
        <p:nvSpPr>
          <p:cNvPr id="87" name="Rectangle 86">
            <a:extLst>
              <a:ext uri="{FF2B5EF4-FFF2-40B4-BE49-F238E27FC236}">
                <a16:creationId xmlns:a16="http://schemas.microsoft.com/office/drawing/2014/main" id="{97323DC4-B8DC-4123-81EA-D1429C6FF522}"/>
              </a:ext>
            </a:extLst>
          </p:cNvPr>
          <p:cNvSpPr/>
          <p:nvPr/>
        </p:nvSpPr>
        <p:spPr>
          <a:xfrm>
            <a:off x="8217140" y="1382659"/>
            <a:ext cx="1519739" cy="6574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Remain calm and follow officers instructions</a:t>
            </a:r>
          </a:p>
        </p:txBody>
      </p:sp>
      <p:sp>
        <p:nvSpPr>
          <p:cNvPr id="88" name="Rectangle 87">
            <a:extLst>
              <a:ext uri="{FF2B5EF4-FFF2-40B4-BE49-F238E27FC236}">
                <a16:creationId xmlns:a16="http://schemas.microsoft.com/office/drawing/2014/main" id="{AE548CEE-87D5-4ED1-AF6A-7870D3E961A5}"/>
              </a:ext>
            </a:extLst>
          </p:cNvPr>
          <p:cNvSpPr/>
          <p:nvPr/>
        </p:nvSpPr>
        <p:spPr>
          <a:xfrm>
            <a:off x="8228035" y="3681729"/>
            <a:ext cx="1510803" cy="625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Avoid pointing and screaming or yelling</a:t>
            </a:r>
          </a:p>
        </p:txBody>
      </p:sp>
      <p:sp>
        <p:nvSpPr>
          <p:cNvPr id="89" name="Rectangle 88">
            <a:extLst>
              <a:ext uri="{FF2B5EF4-FFF2-40B4-BE49-F238E27FC236}">
                <a16:creationId xmlns:a16="http://schemas.microsoft.com/office/drawing/2014/main" id="{23D8CA33-7AAA-4629-BB89-8C783351F50D}"/>
              </a:ext>
            </a:extLst>
          </p:cNvPr>
          <p:cNvSpPr/>
          <p:nvPr/>
        </p:nvSpPr>
        <p:spPr>
          <a:xfrm>
            <a:off x="8217992" y="3009068"/>
            <a:ext cx="1517862" cy="673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Avoid making quick movements towards police officers</a:t>
            </a:r>
          </a:p>
        </p:txBody>
      </p:sp>
      <p:sp>
        <p:nvSpPr>
          <p:cNvPr id="90" name="Rectangle 89">
            <a:extLst>
              <a:ext uri="{FF2B5EF4-FFF2-40B4-BE49-F238E27FC236}">
                <a16:creationId xmlns:a16="http://schemas.microsoft.com/office/drawing/2014/main" id="{1DFB7248-DAF8-4F17-ACA2-D0AEB44DF92B}"/>
              </a:ext>
            </a:extLst>
          </p:cNvPr>
          <p:cNvSpPr/>
          <p:nvPr/>
        </p:nvSpPr>
        <p:spPr>
          <a:xfrm>
            <a:off x="8230940" y="4309384"/>
            <a:ext cx="1505379" cy="14056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 not stop to ask officers for help or direction when evacuating building.  The situation could be active as they clear an area</a:t>
            </a:r>
          </a:p>
        </p:txBody>
      </p:sp>
      <p:sp>
        <p:nvSpPr>
          <p:cNvPr id="91" name="Rectangle 90">
            <a:extLst>
              <a:ext uri="{FF2B5EF4-FFF2-40B4-BE49-F238E27FC236}">
                <a16:creationId xmlns:a16="http://schemas.microsoft.com/office/drawing/2014/main" id="{C79BA901-5E0E-4ED7-8702-9008C5089440}"/>
              </a:ext>
            </a:extLst>
          </p:cNvPr>
          <p:cNvSpPr/>
          <p:nvPr/>
        </p:nvSpPr>
        <p:spPr>
          <a:xfrm>
            <a:off x="8224502" y="182026"/>
            <a:ext cx="1518280" cy="5458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NOTIFICATION POLICE EVACUATION</a:t>
            </a:r>
          </a:p>
        </p:txBody>
      </p:sp>
      <p:sp>
        <p:nvSpPr>
          <p:cNvPr id="94" name="Rectangle 93">
            <a:extLst>
              <a:ext uri="{FF2B5EF4-FFF2-40B4-BE49-F238E27FC236}">
                <a16:creationId xmlns:a16="http://schemas.microsoft.com/office/drawing/2014/main" id="{C091AD76-B6AF-4455-9B1E-0E8F5613E6EA}"/>
              </a:ext>
            </a:extLst>
          </p:cNvPr>
          <p:cNvSpPr/>
          <p:nvPr/>
        </p:nvSpPr>
        <p:spPr>
          <a:xfrm>
            <a:off x="10325723" y="1809903"/>
            <a:ext cx="1543657" cy="19174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Look for additional communications from the President or leadership after the all clear if given for additional instructions or update from the incident</a:t>
            </a:r>
          </a:p>
        </p:txBody>
      </p:sp>
      <p:sp>
        <p:nvSpPr>
          <p:cNvPr id="97" name="Arrow: Down 96">
            <a:extLst>
              <a:ext uri="{FF2B5EF4-FFF2-40B4-BE49-F238E27FC236}">
                <a16:creationId xmlns:a16="http://schemas.microsoft.com/office/drawing/2014/main" id="{7CF07F42-6C72-4DF3-B57F-40B241897567}"/>
              </a:ext>
            </a:extLst>
          </p:cNvPr>
          <p:cNvSpPr/>
          <p:nvPr/>
        </p:nvSpPr>
        <p:spPr>
          <a:xfrm>
            <a:off x="947408" y="4160222"/>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8" name="Arrow: Down 97">
            <a:extLst>
              <a:ext uri="{FF2B5EF4-FFF2-40B4-BE49-F238E27FC236}">
                <a16:creationId xmlns:a16="http://schemas.microsoft.com/office/drawing/2014/main" id="{13B5FBA4-ED63-4CEB-9DE7-4A3BE62CC7CF}"/>
              </a:ext>
            </a:extLst>
          </p:cNvPr>
          <p:cNvSpPr/>
          <p:nvPr/>
        </p:nvSpPr>
        <p:spPr>
          <a:xfrm>
            <a:off x="942125" y="2161721"/>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Arrow: Curved Down 6">
            <a:extLst>
              <a:ext uri="{FF2B5EF4-FFF2-40B4-BE49-F238E27FC236}">
                <a16:creationId xmlns:a16="http://schemas.microsoft.com/office/drawing/2014/main" id="{E6466F38-45A0-417B-AD85-A90F553638F4}"/>
              </a:ext>
            </a:extLst>
          </p:cNvPr>
          <p:cNvSpPr/>
          <p:nvPr/>
        </p:nvSpPr>
        <p:spPr>
          <a:xfrm rot="10397671" flipH="1">
            <a:off x="1640680" y="5596362"/>
            <a:ext cx="671199" cy="372525"/>
          </a:xfrm>
          <a:prstGeom prst="curvedDownArrow">
            <a:avLst>
              <a:gd name="adj1" fmla="val 25000"/>
              <a:gd name="adj2" fmla="val 47730"/>
              <a:gd name="adj3" fmla="val 3954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0" name="Arrow: Bent 99">
            <a:extLst>
              <a:ext uri="{FF2B5EF4-FFF2-40B4-BE49-F238E27FC236}">
                <a16:creationId xmlns:a16="http://schemas.microsoft.com/office/drawing/2014/main" id="{EF929FB2-84D0-409B-87B7-9552D1625135}"/>
              </a:ext>
            </a:extLst>
          </p:cNvPr>
          <p:cNvSpPr/>
          <p:nvPr/>
        </p:nvSpPr>
        <p:spPr>
          <a:xfrm>
            <a:off x="7766061" y="331670"/>
            <a:ext cx="365190" cy="4592668"/>
          </a:xfrm>
          <a:prstGeom prst="bentArrow">
            <a:avLst>
              <a:gd name="adj1" fmla="val 18712"/>
              <a:gd name="adj2" fmla="val 25000"/>
              <a:gd name="adj3" fmla="val 50000"/>
              <a:gd name="adj4"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01" name="Rectangle 100">
            <a:extLst>
              <a:ext uri="{FF2B5EF4-FFF2-40B4-BE49-F238E27FC236}">
                <a16:creationId xmlns:a16="http://schemas.microsoft.com/office/drawing/2014/main" id="{FA7D4022-E195-4CED-9410-6636823DE132}"/>
              </a:ext>
            </a:extLst>
          </p:cNvPr>
          <p:cNvSpPr/>
          <p:nvPr/>
        </p:nvSpPr>
        <p:spPr>
          <a:xfrm>
            <a:off x="5987177" y="5223069"/>
            <a:ext cx="1518888" cy="2829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ASSESS</a:t>
            </a:r>
          </a:p>
        </p:txBody>
      </p:sp>
      <p:sp>
        <p:nvSpPr>
          <p:cNvPr id="102" name="Rectangle 101">
            <a:extLst>
              <a:ext uri="{FF2B5EF4-FFF2-40B4-BE49-F238E27FC236}">
                <a16:creationId xmlns:a16="http://schemas.microsoft.com/office/drawing/2014/main" id="{ABE8FC28-995D-4C14-B56E-24B0831058AF}"/>
              </a:ext>
            </a:extLst>
          </p:cNvPr>
          <p:cNvSpPr/>
          <p:nvPr/>
        </p:nvSpPr>
        <p:spPr>
          <a:xfrm>
            <a:off x="5987177" y="5513874"/>
            <a:ext cx="1524869" cy="769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Look for the police or Security Officer and be cautious to reveal your location</a:t>
            </a:r>
          </a:p>
        </p:txBody>
      </p:sp>
      <p:sp>
        <p:nvSpPr>
          <p:cNvPr id="103" name="Arrow: Down 102">
            <a:extLst>
              <a:ext uri="{FF2B5EF4-FFF2-40B4-BE49-F238E27FC236}">
                <a16:creationId xmlns:a16="http://schemas.microsoft.com/office/drawing/2014/main" id="{22BDF32A-50FE-4B31-96F6-8B5AB564891E}"/>
              </a:ext>
            </a:extLst>
          </p:cNvPr>
          <p:cNvSpPr/>
          <p:nvPr/>
        </p:nvSpPr>
        <p:spPr>
          <a:xfrm>
            <a:off x="6657727" y="5023164"/>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9" name="Arrow: Bent-Up 38">
            <a:extLst>
              <a:ext uri="{FF2B5EF4-FFF2-40B4-BE49-F238E27FC236}">
                <a16:creationId xmlns:a16="http://schemas.microsoft.com/office/drawing/2014/main" id="{C339F23F-DC59-4E9D-B724-80A9A0FEF3C2}"/>
              </a:ext>
            </a:extLst>
          </p:cNvPr>
          <p:cNvSpPr/>
          <p:nvPr/>
        </p:nvSpPr>
        <p:spPr>
          <a:xfrm>
            <a:off x="7581339" y="5039942"/>
            <a:ext cx="312701" cy="882968"/>
          </a:xfrm>
          <a:prstGeom prst="bentUpArrow">
            <a:avLst>
              <a:gd name="adj1" fmla="val 25000"/>
              <a:gd name="adj2" fmla="val 29181"/>
              <a:gd name="adj3"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Arrow: Right 103">
            <a:extLst>
              <a:ext uri="{FF2B5EF4-FFF2-40B4-BE49-F238E27FC236}">
                <a16:creationId xmlns:a16="http://schemas.microsoft.com/office/drawing/2014/main" id="{3E9F9CE7-DD40-44DE-B734-E4058F470BAB}"/>
              </a:ext>
            </a:extLst>
          </p:cNvPr>
          <p:cNvSpPr/>
          <p:nvPr/>
        </p:nvSpPr>
        <p:spPr>
          <a:xfrm rot="2346139">
            <a:off x="5298865" y="4998371"/>
            <a:ext cx="617622" cy="15896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05" name="Arrow: Right 104">
            <a:extLst>
              <a:ext uri="{FF2B5EF4-FFF2-40B4-BE49-F238E27FC236}">
                <a16:creationId xmlns:a16="http://schemas.microsoft.com/office/drawing/2014/main" id="{5B12D21C-B3FC-405F-B72D-AEEC7764EEA4}"/>
              </a:ext>
            </a:extLst>
          </p:cNvPr>
          <p:cNvSpPr/>
          <p:nvPr/>
        </p:nvSpPr>
        <p:spPr>
          <a:xfrm>
            <a:off x="4158462" y="5413473"/>
            <a:ext cx="1659196" cy="16097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0" name="Arrow: Left-Right 39">
            <a:extLst>
              <a:ext uri="{FF2B5EF4-FFF2-40B4-BE49-F238E27FC236}">
                <a16:creationId xmlns:a16="http://schemas.microsoft.com/office/drawing/2014/main" id="{198A466D-354A-40B2-A432-E1A99F92A717}"/>
              </a:ext>
            </a:extLst>
          </p:cNvPr>
          <p:cNvSpPr/>
          <p:nvPr/>
        </p:nvSpPr>
        <p:spPr>
          <a:xfrm>
            <a:off x="9819455" y="344166"/>
            <a:ext cx="423989" cy="18434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170C67B8-96AD-4BB4-831E-2180C7D2DE46}"/>
              </a:ext>
            </a:extLst>
          </p:cNvPr>
          <p:cNvSpPr/>
          <p:nvPr/>
        </p:nvSpPr>
        <p:spPr>
          <a:xfrm>
            <a:off x="10331289" y="4078078"/>
            <a:ext cx="1521312" cy="4265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55" name="Arrow: Down 54">
            <a:extLst>
              <a:ext uri="{FF2B5EF4-FFF2-40B4-BE49-F238E27FC236}">
                <a16:creationId xmlns:a16="http://schemas.microsoft.com/office/drawing/2014/main" id="{FD132D76-335E-4D38-B19A-7B138699E6CB}"/>
              </a:ext>
            </a:extLst>
          </p:cNvPr>
          <p:cNvSpPr/>
          <p:nvPr/>
        </p:nvSpPr>
        <p:spPr>
          <a:xfrm>
            <a:off x="10994109" y="3827571"/>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6" name="Rectangle 55">
            <a:extLst>
              <a:ext uri="{FF2B5EF4-FFF2-40B4-BE49-F238E27FC236}">
                <a16:creationId xmlns:a16="http://schemas.microsoft.com/office/drawing/2014/main" id="{169B0C18-A305-4B6E-87B0-16EF2246A81F}"/>
              </a:ext>
            </a:extLst>
          </p:cNvPr>
          <p:cNvSpPr/>
          <p:nvPr/>
        </p:nvSpPr>
        <p:spPr>
          <a:xfrm>
            <a:off x="10331290" y="4500601"/>
            <a:ext cx="1521312" cy="14805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Please do not speak with the Media. You might be contacted by a local reporter. The college will provide an official statement  </a:t>
            </a:r>
          </a:p>
        </p:txBody>
      </p:sp>
    </p:spTree>
    <p:extLst>
      <p:ext uri="{BB962C8B-B14F-4D97-AF65-F5344CB8AC3E}">
        <p14:creationId xmlns:p14="http://schemas.microsoft.com/office/powerpoint/2010/main" val="190026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11</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385262" y="283531"/>
            <a:ext cx="11652940" cy="790260"/>
          </a:xfrm>
        </p:spPr>
        <p:txBody>
          <a:bodyPr>
            <a:normAutofit fontScale="90000"/>
          </a:bodyPr>
          <a:lstStyle/>
          <a:p>
            <a:r>
              <a:rPr lang="en-US" sz="2900" b="1" dirty="0">
                <a:latin typeface="Arial" panose="020B0604020202020204" pitchFamily="34" charset="0"/>
                <a:cs typeface="Arial" panose="020B0604020202020204" pitchFamily="34" charset="0"/>
              </a:rPr>
              <a:t>HOW TO RESPOND IF AN ACTIVE SHOOTER/ATTACKER EVENT OCCURS</a:t>
            </a:r>
            <a:br>
              <a:rPr lang="en-US" sz="3200" b="1" dirty="0"/>
            </a:br>
            <a:endParaRPr lang="en-US" sz="3200" b="1" dirty="0">
              <a:latin typeface="+mn-lt"/>
            </a:endParaRP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85262" y="973123"/>
            <a:ext cx="11392881" cy="5019304"/>
          </a:xfrm>
        </p:spPr>
        <p:txBody>
          <a:bodyPr>
            <a:normAutofit/>
          </a:bodyPr>
          <a:lstStyle/>
          <a:p>
            <a:r>
              <a:rPr lang="en-US" sz="3200" b="1" dirty="0"/>
              <a:t>Remember Run, Hide, Fight Strategies </a:t>
            </a:r>
          </a:p>
          <a:p>
            <a:endParaRPr lang="en-US" sz="1000" b="1" dirty="0"/>
          </a:p>
          <a:p>
            <a:pPr lvl="1">
              <a:buFont typeface="Arial" panose="020B0604020202020204" pitchFamily="34" charset="0"/>
              <a:buChar char="•"/>
            </a:pPr>
            <a:r>
              <a:rPr lang="en-US" sz="3000" dirty="0"/>
              <a:t>An active shooter is an individual actively engaged in killing or attempting to kill people in a confined and populated area, typically through the use of firearms. Victims are generally selected at random.  The event is unpredictable and evolves quickly.  Therefore, determine the most reasonable way to protect your own life based upon Run, Hide, Fight training. </a:t>
            </a:r>
          </a:p>
          <a:p>
            <a:pPr lvl="1">
              <a:buFont typeface="Arial" panose="020B0604020202020204" pitchFamily="34" charset="0"/>
              <a:buChar char="•"/>
            </a:pPr>
            <a:endParaRPr lang="en-US" sz="1000" dirty="0"/>
          </a:p>
          <a:p>
            <a:pPr lvl="1">
              <a:buFont typeface="Arial" panose="020B0604020202020204" pitchFamily="34" charset="0"/>
              <a:buChar char="•"/>
            </a:pPr>
            <a:r>
              <a:rPr lang="en-US" sz="3000" dirty="0"/>
              <a:t>Remember that students are likely to follow the lead of faculty/staff during an active shooter situation.  Be a leader for the students around your area.</a:t>
            </a:r>
          </a:p>
          <a:p>
            <a:endParaRPr lang="en-US" sz="3100" dirty="0"/>
          </a:p>
          <a:p>
            <a:endParaRPr lang="en-US" dirty="0"/>
          </a:p>
        </p:txBody>
      </p:sp>
    </p:spTree>
    <p:extLst>
      <p:ext uri="{BB962C8B-B14F-4D97-AF65-F5344CB8AC3E}">
        <p14:creationId xmlns:p14="http://schemas.microsoft.com/office/powerpoint/2010/main" val="163347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12</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330170" y="191252"/>
            <a:ext cx="10882313" cy="984250"/>
          </a:xfrm>
        </p:spPr>
        <p:txBody>
          <a:bodyPr/>
          <a:lstStyle/>
          <a:p>
            <a:r>
              <a:rPr lang="en-US" b="1" dirty="0">
                <a:latin typeface="+mn-lt"/>
              </a:rPr>
              <a:t>Run, Hide, Fight</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458758" y="1417637"/>
            <a:ext cx="11392931" cy="4790658"/>
          </a:xfrm>
        </p:spPr>
        <p:txBody>
          <a:bodyPr>
            <a:normAutofit/>
          </a:bodyPr>
          <a:lstStyle/>
          <a:p>
            <a:r>
              <a:rPr lang="en-US" sz="4400" b="1" dirty="0"/>
              <a:t>RUN</a:t>
            </a:r>
            <a:r>
              <a:rPr lang="en-US" sz="3200" b="1" dirty="0"/>
              <a:t> - </a:t>
            </a:r>
            <a:r>
              <a:rPr lang="en-US" sz="3200" dirty="0"/>
              <a:t>Take note of the two nearest exits in any facility you visit</a:t>
            </a:r>
          </a:p>
          <a:p>
            <a:endParaRPr lang="en-US" dirty="0"/>
          </a:p>
          <a:p>
            <a:pPr lvl="1">
              <a:buFont typeface="Arial" panose="020B0604020202020204" pitchFamily="34" charset="0"/>
              <a:buChar char="•"/>
            </a:pPr>
            <a:r>
              <a:rPr lang="en-US" sz="2800" dirty="0"/>
              <a:t>Have an escape route and plan in mind</a:t>
            </a:r>
          </a:p>
          <a:p>
            <a:pPr lvl="1">
              <a:buFont typeface="Arial" panose="020B0604020202020204" pitchFamily="34" charset="0"/>
              <a:buChar char="•"/>
            </a:pPr>
            <a:r>
              <a:rPr lang="en-US" sz="2800" dirty="0"/>
              <a:t>Leave your belongings behind</a:t>
            </a:r>
          </a:p>
          <a:p>
            <a:pPr lvl="1">
              <a:buFont typeface="Arial" panose="020B0604020202020204" pitchFamily="34" charset="0"/>
              <a:buChar char="•"/>
            </a:pPr>
            <a:r>
              <a:rPr lang="en-US" sz="2800" dirty="0"/>
              <a:t>Help others escape, if possible</a:t>
            </a:r>
          </a:p>
          <a:p>
            <a:pPr lvl="1">
              <a:buFont typeface="Arial" panose="020B0604020202020204" pitchFamily="34" charset="0"/>
              <a:buChar char="•"/>
            </a:pPr>
            <a:r>
              <a:rPr lang="en-US" sz="2800" dirty="0"/>
              <a:t>Prevent individuals from entering an area where the active shooter may be</a:t>
            </a:r>
          </a:p>
          <a:p>
            <a:pPr lvl="1">
              <a:buFont typeface="Arial" panose="020B0604020202020204" pitchFamily="34" charset="0"/>
              <a:buChar char="•"/>
            </a:pPr>
            <a:r>
              <a:rPr lang="en-US" sz="2800" dirty="0"/>
              <a:t>Keep your hands visible and do not carry anything in your hands</a:t>
            </a:r>
          </a:p>
          <a:p>
            <a:pPr lvl="1">
              <a:buFont typeface="Arial" panose="020B0604020202020204" pitchFamily="34" charset="0"/>
              <a:buChar char="•"/>
            </a:pPr>
            <a:r>
              <a:rPr lang="en-US" sz="2800" dirty="0"/>
              <a:t>Follow the instructions of any police officers </a:t>
            </a:r>
          </a:p>
          <a:p>
            <a:pPr lvl="1">
              <a:buFont typeface="Arial" panose="020B0604020202020204" pitchFamily="34" charset="0"/>
              <a:buChar char="•"/>
            </a:pPr>
            <a:r>
              <a:rPr lang="en-US" sz="2800" dirty="0"/>
              <a:t>Call 911 when you are safe</a:t>
            </a:r>
          </a:p>
          <a:p>
            <a:endParaRPr lang="en-US" dirty="0"/>
          </a:p>
        </p:txBody>
      </p:sp>
    </p:spTree>
    <p:extLst>
      <p:ext uri="{BB962C8B-B14F-4D97-AF65-F5344CB8AC3E}">
        <p14:creationId xmlns:p14="http://schemas.microsoft.com/office/powerpoint/2010/main" val="38129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13</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330170" y="281575"/>
            <a:ext cx="10882313" cy="722741"/>
          </a:xfrm>
        </p:spPr>
        <p:txBody>
          <a:bodyPr/>
          <a:lstStyle/>
          <a:p>
            <a:r>
              <a:rPr lang="en-US" b="1" dirty="0">
                <a:latin typeface="+mn-lt"/>
              </a:rPr>
              <a:t>Run, Hide, Fight</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30170" y="1132513"/>
            <a:ext cx="11408847" cy="5150841"/>
          </a:xfrm>
        </p:spPr>
        <p:txBody>
          <a:bodyPr>
            <a:normAutofit fontScale="55000" lnSpcReduction="20000"/>
          </a:bodyPr>
          <a:lstStyle/>
          <a:p>
            <a:r>
              <a:rPr lang="en-US" sz="5700" b="1" dirty="0"/>
              <a:t>HIDE</a:t>
            </a:r>
            <a:r>
              <a:rPr lang="en-US" sz="2600" b="1" dirty="0"/>
              <a:t> </a:t>
            </a:r>
          </a:p>
          <a:p>
            <a:r>
              <a:rPr lang="en-US" sz="2900" dirty="0"/>
              <a:t>If evacuation is not possible, find a place to hide where the active shooter is less likely to find you. </a:t>
            </a:r>
          </a:p>
          <a:p>
            <a:pPr marL="475488" lvl="2" indent="0">
              <a:buNone/>
            </a:pPr>
            <a:endParaRPr lang="en-US" sz="1800" b="1" dirty="0"/>
          </a:p>
          <a:p>
            <a:pPr marL="292608" lvl="1" indent="0">
              <a:buNone/>
            </a:pPr>
            <a:r>
              <a:rPr lang="en-US" sz="3800" b="1" dirty="0"/>
              <a:t>Your hiding place should:</a:t>
            </a:r>
            <a:endParaRPr lang="en-US" sz="3800" dirty="0"/>
          </a:p>
          <a:p>
            <a:pPr lvl="2">
              <a:buFont typeface="Arial" panose="020B0604020202020204" pitchFamily="34" charset="0"/>
              <a:buChar char="•"/>
            </a:pPr>
            <a:r>
              <a:rPr lang="en-US" sz="2900" dirty="0"/>
              <a:t>Be out of the active shooter's view</a:t>
            </a:r>
          </a:p>
          <a:p>
            <a:pPr lvl="2">
              <a:buFont typeface="Arial" panose="020B0604020202020204" pitchFamily="34" charset="0"/>
              <a:buChar char="•"/>
            </a:pPr>
            <a:r>
              <a:rPr lang="en-US" sz="2900" dirty="0"/>
              <a:t>To prevent an active shooter from entering your hiding place:</a:t>
            </a:r>
          </a:p>
          <a:p>
            <a:pPr lvl="3">
              <a:buFont typeface="Courier New" panose="02070309020205020404" pitchFamily="49" charset="0"/>
              <a:buChar char="o"/>
            </a:pPr>
            <a:r>
              <a:rPr lang="en-US" sz="2600" dirty="0"/>
              <a:t>Lock the door</a:t>
            </a:r>
          </a:p>
          <a:p>
            <a:pPr lvl="3">
              <a:buFont typeface="Courier New" panose="02070309020205020404" pitchFamily="49" charset="0"/>
              <a:buChar char="o"/>
            </a:pPr>
            <a:r>
              <a:rPr lang="en-US" sz="2600" dirty="0"/>
              <a:t>Blockade the door with heavy furniture</a:t>
            </a:r>
          </a:p>
          <a:p>
            <a:pPr marL="566928" lvl="3" indent="0">
              <a:buNone/>
            </a:pPr>
            <a:endParaRPr lang="en-US" sz="2600" dirty="0"/>
          </a:p>
          <a:p>
            <a:pPr marL="384048" lvl="2" indent="0">
              <a:buNone/>
            </a:pPr>
            <a:r>
              <a:rPr lang="en-US" sz="3800" b="1" dirty="0"/>
              <a:t>If the active shooter is nearby:</a:t>
            </a:r>
            <a:endParaRPr lang="en-US" sz="3800" dirty="0"/>
          </a:p>
          <a:p>
            <a:pPr lvl="2">
              <a:buFont typeface="Arial" panose="020B0604020202020204" pitchFamily="34" charset="0"/>
              <a:buChar char="•"/>
            </a:pPr>
            <a:r>
              <a:rPr lang="en-US" sz="2900" dirty="0"/>
              <a:t>Silence your cell phone and/or pager</a:t>
            </a:r>
          </a:p>
          <a:p>
            <a:pPr lvl="2">
              <a:buFont typeface="Arial" panose="020B0604020202020204" pitchFamily="34" charset="0"/>
              <a:buChar char="•"/>
            </a:pPr>
            <a:r>
              <a:rPr lang="en-US" sz="2900" dirty="0"/>
              <a:t>Turn off any source of noise (i.e., radios, televisions)</a:t>
            </a:r>
          </a:p>
          <a:p>
            <a:pPr lvl="2">
              <a:buFont typeface="Arial" panose="020B0604020202020204" pitchFamily="34" charset="0"/>
              <a:buChar char="•"/>
            </a:pPr>
            <a:r>
              <a:rPr lang="en-US" sz="2900" dirty="0"/>
              <a:t>Hide behind large items (i.e., cabinets, desks)</a:t>
            </a:r>
          </a:p>
          <a:p>
            <a:pPr lvl="2">
              <a:buFont typeface="Arial" panose="020B0604020202020204" pitchFamily="34" charset="0"/>
              <a:buChar char="•"/>
            </a:pPr>
            <a:r>
              <a:rPr lang="en-US" sz="2900" dirty="0"/>
              <a:t>Remain quiet</a:t>
            </a:r>
          </a:p>
          <a:p>
            <a:pPr marL="384048" lvl="2" indent="0">
              <a:buNone/>
            </a:pPr>
            <a:endParaRPr lang="en-US" sz="2900" dirty="0"/>
          </a:p>
          <a:p>
            <a:pPr marL="292608" lvl="1" indent="0">
              <a:buNone/>
            </a:pPr>
            <a:r>
              <a:rPr lang="en-US" sz="3800" dirty="0"/>
              <a:t> </a:t>
            </a:r>
            <a:r>
              <a:rPr lang="en-US" sz="3800" b="1" dirty="0"/>
              <a:t>If evacuation and hiding out are not possible:</a:t>
            </a:r>
            <a:endParaRPr lang="en-US" sz="3800" dirty="0"/>
          </a:p>
          <a:p>
            <a:pPr lvl="2">
              <a:buFont typeface="Arial" panose="020B0604020202020204" pitchFamily="34" charset="0"/>
              <a:buChar char="•"/>
            </a:pPr>
            <a:r>
              <a:rPr lang="en-US" sz="2900" dirty="0"/>
              <a:t>Remain calm</a:t>
            </a:r>
          </a:p>
          <a:p>
            <a:pPr lvl="2">
              <a:buFont typeface="Arial" panose="020B0604020202020204" pitchFamily="34" charset="0"/>
              <a:buChar char="•"/>
            </a:pPr>
            <a:r>
              <a:rPr lang="en-US" sz="2900" dirty="0"/>
              <a:t>Dial 911, if possible, to alert police to the active shooter's location</a:t>
            </a:r>
          </a:p>
          <a:p>
            <a:pPr lvl="2">
              <a:buFont typeface="Arial" panose="020B0604020202020204" pitchFamily="34" charset="0"/>
              <a:buChar char="•"/>
            </a:pPr>
            <a:r>
              <a:rPr lang="en-US" sz="2900" dirty="0"/>
              <a:t>If you cannot speak, leave the line open and allow the dispatcher to listen</a:t>
            </a:r>
          </a:p>
          <a:p>
            <a:endParaRPr lang="en-US" dirty="0"/>
          </a:p>
        </p:txBody>
      </p:sp>
    </p:spTree>
    <p:extLst>
      <p:ext uri="{BB962C8B-B14F-4D97-AF65-F5344CB8AC3E}">
        <p14:creationId xmlns:p14="http://schemas.microsoft.com/office/powerpoint/2010/main" val="427250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14</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330170" y="281575"/>
            <a:ext cx="10882313" cy="722741"/>
          </a:xfrm>
        </p:spPr>
        <p:txBody>
          <a:bodyPr/>
          <a:lstStyle/>
          <a:p>
            <a:r>
              <a:rPr lang="en-US" b="1" dirty="0">
                <a:latin typeface="+mn-lt"/>
              </a:rPr>
              <a:t>Run, Hide, Fight</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94463" y="1150938"/>
            <a:ext cx="10753725" cy="4797101"/>
          </a:xfrm>
        </p:spPr>
        <p:txBody>
          <a:bodyPr>
            <a:normAutofit lnSpcReduction="10000"/>
          </a:bodyPr>
          <a:lstStyle/>
          <a:p>
            <a:r>
              <a:rPr lang="en-US" sz="4400" b="1" dirty="0"/>
              <a:t>FIGHT</a:t>
            </a:r>
            <a:r>
              <a:rPr lang="en-US" sz="3600" b="1" dirty="0"/>
              <a:t> </a:t>
            </a:r>
          </a:p>
          <a:p>
            <a:r>
              <a:rPr lang="en-US" sz="2800" dirty="0"/>
              <a:t>As a last resort, and only when your life is in imminent danger, attempt to disrupt and/or incapacitate the active shooter by:</a:t>
            </a:r>
          </a:p>
          <a:p>
            <a:endParaRPr lang="en-US" sz="1000" dirty="0"/>
          </a:p>
          <a:p>
            <a:pPr lvl="1">
              <a:buFont typeface="Arial" panose="020B0604020202020204" pitchFamily="34" charset="0"/>
              <a:buChar char="•"/>
            </a:pPr>
            <a:r>
              <a:rPr lang="en-US" sz="2400" dirty="0"/>
              <a:t>Acting as aggressively as possible against him/her</a:t>
            </a:r>
          </a:p>
          <a:p>
            <a:pPr lvl="1">
              <a:buFont typeface="Arial" panose="020B0604020202020204" pitchFamily="34" charset="0"/>
              <a:buChar char="•"/>
            </a:pPr>
            <a:r>
              <a:rPr lang="en-US" sz="2400" dirty="0"/>
              <a:t>Throwing items and improvising weapons</a:t>
            </a:r>
          </a:p>
          <a:p>
            <a:pPr lvl="1">
              <a:buFont typeface="Arial" panose="020B0604020202020204" pitchFamily="34" charset="0"/>
              <a:buChar char="•"/>
            </a:pPr>
            <a:r>
              <a:rPr lang="en-US" sz="2400" dirty="0"/>
              <a:t>Yelling</a:t>
            </a:r>
          </a:p>
          <a:p>
            <a:pPr lvl="1">
              <a:buFont typeface="Arial" panose="020B0604020202020204" pitchFamily="34" charset="0"/>
              <a:buChar char="•"/>
            </a:pPr>
            <a:r>
              <a:rPr lang="en-US" sz="2400" dirty="0"/>
              <a:t>Committing to your actions</a:t>
            </a:r>
          </a:p>
          <a:p>
            <a:pPr lvl="0"/>
            <a:r>
              <a:rPr lang="en-US" sz="2800" dirty="0"/>
              <a:t>Some descriptions and content on Run, Hide, Fight are taken directly from the Department of Homeland Security for how to properly respond in an active shooter or attacker situation. </a:t>
            </a:r>
          </a:p>
          <a:p>
            <a:endParaRPr lang="en-US" dirty="0"/>
          </a:p>
        </p:txBody>
      </p:sp>
    </p:spTree>
    <p:extLst>
      <p:ext uri="{BB962C8B-B14F-4D97-AF65-F5344CB8AC3E}">
        <p14:creationId xmlns:p14="http://schemas.microsoft.com/office/powerpoint/2010/main" val="104353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15</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330170" y="281575"/>
            <a:ext cx="11557031" cy="1194800"/>
          </a:xfrm>
        </p:spPr>
        <p:txBody>
          <a:bodyPr>
            <a:noAutofit/>
          </a:bodyPr>
          <a:lstStyle/>
          <a:p>
            <a:pPr>
              <a:lnSpc>
                <a:spcPct val="150000"/>
              </a:lnSpc>
            </a:pPr>
            <a:r>
              <a:rPr lang="en-US" sz="2800" dirty="0">
                <a:latin typeface="Arial Black" panose="020B0A04020102020204" pitchFamily="34" charset="0"/>
              </a:rPr>
              <a:t>INFORMATION YOU SHOULD PROVIDE TO POLICE </a:t>
            </a:r>
            <a:br>
              <a:rPr lang="en-US" sz="2800" dirty="0">
                <a:latin typeface="Arial Black" panose="020B0A04020102020204" pitchFamily="34" charset="0"/>
              </a:rPr>
            </a:br>
            <a:r>
              <a:rPr lang="en-US" sz="2800" dirty="0">
                <a:latin typeface="Arial Black" panose="020B0A04020102020204" pitchFamily="34" charset="0"/>
              </a:rPr>
              <a:t>OR 911 OPERATOR</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30170" y="1543574"/>
            <a:ext cx="11492738" cy="4622333"/>
          </a:xfrm>
        </p:spPr>
        <p:txBody>
          <a:bodyPr>
            <a:normAutofit/>
          </a:bodyPr>
          <a:lstStyle/>
          <a:p>
            <a:pPr lvl="1">
              <a:lnSpc>
                <a:spcPct val="150000"/>
              </a:lnSpc>
              <a:buFont typeface="Arial" panose="020B0604020202020204" pitchFamily="34" charset="0"/>
              <a:buChar char="•"/>
            </a:pPr>
            <a:r>
              <a:rPr lang="en-US" sz="3200" dirty="0"/>
              <a:t>Location of the active shooter </a:t>
            </a:r>
          </a:p>
          <a:p>
            <a:pPr lvl="1">
              <a:lnSpc>
                <a:spcPct val="150000"/>
              </a:lnSpc>
              <a:buFont typeface="Arial" panose="020B0604020202020204" pitchFamily="34" charset="0"/>
              <a:buChar char="•"/>
            </a:pPr>
            <a:r>
              <a:rPr lang="en-US" sz="3200" dirty="0"/>
              <a:t>Number of shooters </a:t>
            </a:r>
          </a:p>
          <a:p>
            <a:pPr lvl="1">
              <a:lnSpc>
                <a:spcPct val="150000"/>
              </a:lnSpc>
              <a:buFont typeface="Arial" panose="020B0604020202020204" pitchFamily="34" charset="0"/>
              <a:buChar char="•"/>
            </a:pPr>
            <a:r>
              <a:rPr lang="en-US" sz="3200" dirty="0"/>
              <a:t>Physical description of shooters </a:t>
            </a:r>
          </a:p>
          <a:p>
            <a:pPr lvl="1">
              <a:lnSpc>
                <a:spcPct val="150000"/>
              </a:lnSpc>
              <a:buFont typeface="Arial" panose="020B0604020202020204" pitchFamily="34" charset="0"/>
              <a:buChar char="•"/>
            </a:pPr>
            <a:r>
              <a:rPr lang="en-US" sz="3200" dirty="0"/>
              <a:t>Number and type of weapons held by shooters </a:t>
            </a:r>
          </a:p>
          <a:p>
            <a:pPr lvl="1">
              <a:lnSpc>
                <a:spcPct val="150000"/>
              </a:lnSpc>
              <a:buFont typeface="Arial" panose="020B0604020202020204" pitchFamily="34" charset="0"/>
              <a:buChar char="•"/>
            </a:pPr>
            <a:r>
              <a:rPr lang="en-US" sz="3200" dirty="0"/>
              <a:t>Number of potential victims at the location</a:t>
            </a:r>
          </a:p>
          <a:p>
            <a:endParaRPr lang="en-US" sz="2400" dirty="0"/>
          </a:p>
        </p:txBody>
      </p:sp>
    </p:spTree>
    <p:extLst>
      <p:ext uri="{BB962C8B-B14F-4D97-AF65-F5344CB8AC3E}">
        <p14:creationId xmlns:p14="http://schemas.microsoft.com/office/powerpoint/2010/main" val="1441358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16</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330170" y="281575"/>
            <a:ext cx="10882313" cy="975725"/>
          </a:xfrm>
        </p:spPr>
        <p:txBody>
          <a:bodyPr>
            <a:normAutofit/>
          </a:bodyPr>
          <a:lstStyle/>
          <a:p>
            <a:r>
              <a:rPr lang="en-US" sz="5400" b="1" dirty="0">
                <a:latin typeface="+mn-lt"/>
              </a:rPr>
              <a:t>What To Do If You are a Hostage:</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30170" y="1513173"/>
            <a:ext cx="11492738" cy="4690739"/>
          </a:xfrm>
        </p:spPr>
        <p:txBody>
          <a:bodyPr>
            <a:normAutofit/>
          </a:bodyPr>
          <a:lstStyle/>
          <a:p>
            <a:pPr lvl="1">
              <a:buFont typeface="Arial" panose="020B0604020202020204" pitchFamily="34" charset="0"/>
              <a:buChar char="•"/>
            </a:pPr>
            <a:r>
              <a:rPr lang="en-US" sz="2800" dirty="0"/>
              <a:t>Be patient.  Time is on your side.  Avoid drastic action.</a:t>
            </a:r>
          </a:p>
          <a:p>
            <a:pPr lvl="1">
              <a:buFont typeface="Arial" panose="020B0604020202020204" pitchFamily="34" charset="0"/>
              <a:buChar char="•"/>
            </a:pPr>
            <a:r>
              <a:rPr lang="en-US" sz="2800" dirty="0"/>
              <a:t>The initial 45 minutes are the most dangerous.  Be alert.  </a:t>
            </a:r>
          </a:p>
          <a:p>
            <a:pPr lvl="1">
              <a:buFont typeface="Arial" panose="020B0604020202020204" pitchFamily="34" charset="0"/>
              <a:buChar char="•"/>
            </a:pPr>
            <a:r>
              <a:rPr lang="en-US" sz="2800" dirty="0"/>
              <a:t>Don’t antagonize the captor.</a:t>
            </a:r>
          </a:p>
          <a:p>
            <a:pPr lvl="1">
              <a:buFont typeface="Arial" panose="020B0604020202020204" pitchFamily="34" charset="0"/>
              <a:buChar char="•"/>
            </a:pPr>
            <a:r>
              <a:rPr lang="en-US" sz="2800" dirty="0"/>
              <a:t>Don’t speak unless spoken to and then only when necessary.  </a:t>
            </a:r>
          </a:p>
          <a:p>
            <a:pPr lvl="1">
              <a:buFont typeface="Arial" panose="020B0604020202020204" pitchFamily="34" charset="0"/>
              <a:buChar char="•"/>
            </a:pPr>
            <a:r>
              <a:rPr lang="en-US" sz="2800" dirty="0"/>
              <a:t>Always maintain eye contact with the captor, if possible, but do not stare. </a:t>
            </a:r>
          </a:p>
          <a:p>
            <a:pPr lvl="1">
              <a:buFont typeface="Arial" panose="020B0604020202020204" pitchFamily="34" charset="0"/>
              <a:buChar char="•"/>
            </a:pPr>
            <a:r>
              <a:rPr lang="en-US" sz="2800" dirty="0"/>
              <a:t>Try to rest.  Comply with instructions as best you can. </a:t>
            </a:r>
          </a:p>
          <a:p>
            <a:pPr lvl="1">
              <a:buFont typeface="Arial" panose="020B0604020202020204" pitchFamily="34" charset="0"/>
              <a:buChar char="•"/>
            </a:pPr>
            <a:r>
              <a:rPr lang="en-US" sz="2800" dirty="0"/>
              <a:t>Be observant.  You may be released, or you may escape; the personal safety of others may depend on your memory.</a:t>
            </a:r>
          </a:p>
          <a:p>
            <a:pPr lvl="1">
              <a:buFont typeface="Arial" panose="020B0604020202020204" pitchFamily="34" charset="0"/>
              <a:buChar char="•"/>
            </a:pPr>
            <a:r>
              <a:rPr lang="en-US" sz="2800" dirty="0"/>
              <a:t>Be prepared to answer the police on the phone.  If medications, first aid, or restroom privileges are needed by anyone, say so. </a:t>
            </a:r>
          </a:p>
          <a:p>
            <a:endParaRPr lang="en-US" sz="2400" dirty="0"/>
          </a:p>
        </p:txBody>
      </p:sp>
    </p:spTree>
    <p:extLst>
      <p:ext uri="{BB962C8B-B14F-4D97-AF65-F5344CB8AC3E}">
        <p14:creationId xmlns:p14="http://schemas.microsoft.com/office/powerpoint/2010/main" val="83491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17</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330170" y="281575"/>
            <a:ext cx="11557031" cy="722741"/>
          </a:xfrm>
        </p:spPr>
        <p:txBody>
          <a:bodyPr>
            <a:normAutofit/>
          </a:bodyPr>
          <a:lstStyle/>
          <a:p>
            <a:r>
              <a:rPr lang="en-US" b="1" dirty="0">
                <a:latin typeface="+mn-lt"/>
              </a:rPr>
              <a:t>How to react when Police arrives:</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94463" y="1150938"/>
            <a:ext cx="11492738" cy="5073399"/>
          </a:xfrm>
        </p:spPr>
        <p:txBody>
          <a:bodyPr>
            <a:normAutofit/>
          </a:bodyPr>
          <a:lstStyle/>
          <a:p>
            <a:pPr lvl="1">
              <a:lnSpc>
                <a:spcPct val="100000"/>
              </a:lnSpc>
              <a:buFont typeface="Arial" panose="020B0604020202020204" pitchFamily="34" charset="0"/>
              <a:buChar char="•"/>
            </a:pPr>
            <a:r>
              <a:rPr lang="en-US" sz="3000" dirty="0"/>
              <a:t>Remain calm, and follow officers’ instructions </a:t>
            </a:r>
          </a:p>
          <a:p>
            <a:pPr lvl="1">
              <a:lnSpc>
                <a:spcPct val="100000"/>
              </a:lnSpc>
              <a:buFont typeface="Arial" panose="020B0604020202020204" pitchFamily="34" charset="0"/>
              <a:buChar char="•"/>
            </a:pPr>
            <a:r>
              <a:rPr lang="en-US" sz="3000" dirty="0"/>
              <a:t>Put down any items in your hands (i.e., bags, jackets) </a:t>
            </a:r>
          </a:p>
          <a:p>
            <a:pPr lvl="1">
              <a:lnSpc>
                <a:spcPct val="100000"/>
              </a:lnSpc>
              <a:buFont typeface="Arial" panose="020B0604020202020204" pitchFamily="34" charset="0"/>
              <a:buChar char="•"/>
            </a:pPr>
            <a:r>
              <a:rPr lang="en-US" sz="3000" dirty="0"/>
              <a:t>Immediately raise hands and spread fingers </a:t>
            </a:r>
          </a:p>
          <a:p>
            <a:pPr lvl="1">
              <a:lnSpc>
                <a:spcPct val="100000"/>
              </a:lnSpc>
              <a:buFont typeface="Arial" panose="020B0604020202020204" pitchFamily="34" charset="0"/>
              <a:buChar char="•"/>
            </a:pPr>
            <a:r>
              <a:rPr lang="en-US" sz="3000" dirty="0"/>
              <a:t>Keep hands visible at all times </a:t>
            </a:r>
          </a:p>
          <a:p>
            <a:pPr lvl="1">
              <a:lnSpc>
                <a:spcPct val="100000"/>
              </a:lnSpc>
              <a:buFont typeface="Arial" panose="020B0604020202020204" pitchFamily="34" charset="0"/>
              <a:buChar char="•"/>
            </a:pPr>
            <a:r>
              <a:rPr lang="en-US" sz="3000" dirty="0"/>
              <a:t>Avoid making quick movements toward officers. </a:t>
            </a:r>
          </a:p>
          <a:p>
            <a:pPr lvl="3">
              <a:lnSpc>
                <a:spcPct val="100000"/>
              </a:lnSpc>
              <a:buFont typeface="Courier New" panose="02070309020205020404" pitchFamily="49" charset="0"/>
              <a:buChar char="o"/>
            </a:pPr>
            <a:r>
              <a:rPr lang="en-US" sz="2600" dirty="0"/>
              <a:t>Ex. holding on to them for safety </a:t>
            </a:r>
          </a:p>
          <a:p>
            <a:pPr lvl="1">
              <a:lnSpc>
                <a:spcPct val="100000"/>
              </a:lnSpc>
              <a:buFont typeface="Arial" panose="020B0604020202020204" pitchFamily="34" charset="0"/>
              <a:buChar char="•"/>
            </a:pPr>
            <a:r>
              <a:rPr lang="en-US" sz="3000" dirty="0"/>
              <a:t>Avoid pointing, screaming and/or yelling </a:t>
            </a:r>
          </a:p>
          <a:p>
            <a:pPr lvl="1">
              <a:lnSpc>
                <a:spcPct val="100000"/>
              </a:lnSpc>
              <a:buFont typeface="Arial" panose="020B0604020202020204" pitchFamily="34" charset="0"/>
              <a:buChar char="•"/>
            </a:pPr>
            <a:r>
              <a:rPr lang="en-US" sz="3000" dirty="0"/>
              <a:t>Do not stop to ask officers for help or direction when evacuating, just proceed in the direction from which officers are entering the premises</a:t>
            </a:r>
          </a:p>
        </p:txBody>
      </p:sp>
    </p:spTree>
    <p:extLst>
      <p:ext uri="{BB962C8B-B14F-4D97-AF65-F5344CB8AC3E}">
        <p14:creationId xmlns:p14="http://schemas.microsoft.com/office/powerpoint/2010/main" val="3441215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18</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330170" y="281575"/>
            <a:ext cx="11557031" cy="722741"/>
          </a:xfrm>
        </p:spPr>
        <p:txBody>
          <a:bodyPr>
            <a:normAutofit/>
          </a:bodyPr>
          <a:lstStyle/>
          <a:p>
            <a:r>
              <a:rPr lang="en-US" b="1" dirty="0">
                <a:latin typeface="+mn-lt"/>
              </a:rPr>
              <a:t>What to expect when Police arrives:</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94463" y="1150938"/>
            <a:ext cx="11492738" cy="5073399"/>
          </a:xfrm>
        </p:spPr>
        <p:txBody>
          <a:bodyPr>
            <a:normAutofit/>
          </a:bodyPr>
          <a:lstStyle/>
          <a:p>
            <a:pPr lvl="1">
              <a:buFont typeface="Arial" panose="020B0604020202020204" pitchFamily="34" charset="0"/>
              <a:buChar char="•"/>
            </a:pPr>
            <a:r>
              <a:rPr lang="en-US" sz="3000" dirty="0"/>
              <a:t>The first police officers to arrive to the scene will not stop to help injured persons.  They will focus on the active shooter to stop the immediate danger.</a:t>
            </a:r>
          </a:p>
          <a:p>
            <a:pPr lvl="1">
              <a:buFont typeface="Arial" panose="020B0604020202020204" pitchFamily="34" charset="0"/>
              <a:buChar char="•"/>
            </a:pPr>
            <a:endParaRPr lang="en-US" dirty="0"/>
          </a:p>
          <a:p>
            <a:pPr lvl="1">
              <a:buFont typeface="Arial" panose="020B0604020202020204" pitchFamily="34" charset="0"/>
              <a:buChar char="•"/>
            </a:pPr>
            <a:r>
              <a:rPr lang="en-US" sz="3000" dirty="0"/>
              <a:t>Expect rescue teams comprised of additional officers and emergency medical personnel to follow the initial officers.  This may take a long time for EMS to be given permission to enter building.  Therefore, be prepared to administer first aid and Stop The Bleed procedures.</a:t>
            </a:r>
          </a:p>
          <a:p>
            <a:pPr lvl="1">
              <a:buFont typeface="Arial" panose="020B0604020202020204" pitchFamily="34" charset="0"/>
              <a:buChar char="•"/>
            </a:pPr>
            <a:endParaRPr lang="en-US" sz="1600" dirty="0"/>
          </a:p>
          <a:p>
            <a:pPr lvl="1">
              <a:buFont typeface="Arial" panose="020B0604020202020204" pitchFamily="34" charset="0"/>
              <a:buChar char="•"/>
            </a:pPr>
            <a:r>
              <a:rPr lang="en-US" sz="3000" dirty="0"/>
              <a:t>Rescue teams will treat and remove any injured persons when possible.  They may also call upon able-bodied individuals to assist in removing the wounded from the premises to a triage area.</a:t>
            </a:r>
          </a:p>
        </p:txBody>
      </p:sp>
    </p:spTree>
    <p:extLst>
      <p:ext uri="{BB962C8B-B14F-4D97-AF65-F5344CB8AC3E}">
        <p14:creationId xmlns:p14="http://schemas.microsoft.com/office/powerpoint/2010/main" val="92270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19</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330170" y="281575"/>
            <a:ext cx="11557031" cy="722741"/>
          </a:xfrm>
        </p:spPr>
        <p:txBody>
          <a:bodyPr>
            <a:normAutofit/>
          </a:bodyPr>
          <a:lstStyle/>
          <a:p>
            <a:r>
              <a:rPr lang="en-US" b="1" dirty="0">
                <a:latin typeface="+mn-lt"/>
              </a:rPr>
              <a:t>What to expect after you reach safety:</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30170" y="1112838"/>
            <a:ext cx="11492738" cy="5073399"/>
          </a:xfrm>
        </p:spPr>
        <p:txBody>
          <a:bodyPr>
            <a:normAutofit/>
          </a:bodyPr>
          <a:lstStyle/>
          <a:p>
            <a:pPr lvl="1">
              <a:buFont typeface="Arial" panose="020B0604020202020204" pitchFamily="34" charset="0"/>
              <a:buChar char="•"/>
            </a:pPr>
            <a:r>
              <a:rPr lang="en-US" sz="3000" dirty="0"/>
              <a:t>Once you have reached a safe location or an assembly point, you will likely be held in that area by law enforcement until the situation is under control.</a:t>
            </a:r>
          </a:p>
          <a:p>
            <a:pPr lvl="1">
              <a:buFont typeface="Arial" panose="020B0604020202020204" pitchFamily="34" charset="0"/>
              <a:buChar char="•"/>
            </a:pPr>
            <a:endParaRPr lang="en-US" sz="1400" dirty="0"/>
          </a:p>
          <a:p>
            <a:pPr lvl="1">
              <a:buFont typeface="Arial" panose="020B0604020202020204" pitchFamily="34" charset="0"/>
              <a:buChar char="•"/>
            </a:pPr>
            <a:r>
              <a:rPr lang="en-US" sz="3000" dirty="0"/>
              <a:t>Witnesses will be identified and questioned to assist the investigation.</a:t>
            </a:r>
          </a:p>
          <a:p>
            <a:pPr lvl="1">
              <a:buFont typeface="Arial" panose="020B0604020202020204" pitchFamily="34" charset="0"/>
              <a:buChar char="•"/>
            </a:pPr>
            <a:endParaRPr lang="en-US" sz="1400" dirty="0"/>
          </a:p>
          <a:p>
            <a:pPr lvl="1">
              <a:buFont typeface="Arial" panose="020B0604020202020204" pitchFamily="34" charset="0"/>
              <a:buChar char="•"/>
            </a:pPr>
            <a:r>
              <a:rPr lang="en-US" sz="3000" dirty="0"/>
              <a:t>Remember the facts based upon your experience within the crisis.  Your version of the story may be a little different from your perspective and may shed light on an important piece of the investigation.  </a:t>
            </a:r>
          </a:p>
          <a:p>
            <a:pPr lvl="1">
              <a:buFont typeface="Arial" panose="020B0604020202020204" pitchFamily="34" charset="0"/>
              <a:buChar char="•"/>
            </a:pPr>
            <a:endParaRPr lang="en-US" sz="1400" dirty="0"/>
          </a:p>
          <a:p>
            <a:pPr lvl="1">
              <a:buFont typeface="Arial" panose="020B0604020202020204" pitchFamily="34" charset="0"/>
              <a:buChar char="•"/>
            </a:pPr>
            <a:r>
              <a:rPr lang="en-US" sz="3000" dirty="0"/>
              <a:t>Do not leave until law enforcement authorities have instructed you to do so.</a:t>
            </a:r>
          </a:p>
        </p:txBody>
      </p:sp>
    </p:spTree>
    <p:extLst>
      <p:ext uri="{BB962C8B-B14F-4D97-AF65-F5344CB8AC3E}">
        <p14:creationId xmlns:p14="http://schemas.microsoft.com/office/powerpoint/2010/main" val="67368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56F78-4356-4788-A283-8A3FF2E67262}"/>
              </a:ext>
            </a:extLst>
          </p:cNvPr>
          <p:cNvSpPr>
            <a:spLocks noGrp="1"/>
          </p:cNvSpPr>
          <p:nvPr>
            <p:ph type="title"/>
          </p:nvPr>
        </p:nvSpPr>
        <p:spPr>
          <a:xfrm>
            <a:off x="677334" y="400643"/>
            <a:ext cx="8596668" cy="630264"/>
          </a:xfrm>
        </p:spPr>
        <p:txBody>
          <a:bodyPr>
            <a:noAutofit/>
          </a:bodyPr>
          <a:lstStyle/>
          <a:p>
            <a:r>
              <a:rPr lang="en-US" sz="3200" b="1" dirty="0">
                <a:latin typeface="+mn-lt"/>
              </a:rPr>
              <a:t>Summary</a:t>
            </a:r>
          </a:p>
        </p:txBody>
      </p:sp>
      <p:sp>
        <p:nvSpPr>
          <p:cNvPr id="3" name="Content Placeholder 2">
            <a:extLst>
              <a:ext uri="{FF2B5EF4-FFF2-40B4-BE49-F238E27FC236}">
                <a16:creationId xmlns:a16="http://schemas.microsoft.com/office/drawing/2014/main" id="{806C3647-809E-4C3B-8943-0961F2096E0F}"/>
              </a:ext>
            </a:extLst>
          </p:cNvPr>
          <p:cNvSpPr>
            <a:spLocks noGrp="1"/>
          </p:cNvSpPr>
          <p:nvPr>
            <p:ph idx="1"/>
          </p:nvPr>
        </p:nvSpPr>
        <p:spPr>
          <a:xfrm>
            <a:off x="677334" y="1239864"/>
            <a:ext cx="10748048" cy="5376089"/>
          </a:xfrm>
        </p:spPr>
        <p:txBody>
          <a:bodyPr>
            <a:normAutofit/>
          </a:bodyPr>
          <a:lstStyle/>
          <a:p>
            <a:pPr algn="just">
              <a:lnSpc>
                <a:spcPct val="100000"/>
              </a:lnSpc>
            </a:pPr>
            <a:r>
              <a:rPr lang="en-US" dirty="0"/>
              <a:t>The Emergency Action Plan is a guide for all employees working at West Virginia Wesleyan College and used as a reference and a training tool to assist in preparing Faculty and Staff prepare for a potential crisis.  The guide focuses on three categories of responses:</a:t>
            </a:r>
          </a:p>
          <a:p>
            <a:endParaRPr lang="en-US" b="1" dirty="0"/>
          </a:p>
          <a:p>
            <a:r>
              <a:rPr lang="en-US" b="1" dirty="0"/>
              <a:t>Lockdown.</a:t>
            </a:r>
          </a:p>
          <a:p>
            <a:r>
              <a:rPr lang="en-US" b="1" dirty="0"/>
              <a:t>Shelter in Place. </a:t>
            </a:r>
          </a:p>
          <a:p>
            <a:r>
              <a:rPr lang="en-US" b="1" dirty="0"/>
              <a:t>Evacuation.  </a:t>
            </a:r>
          </a:p>
          <a:p>
            <a:endParaRPr lang="en-US" dirty="0"/>
          </a:p>
          <a:p>
            <a:pPr algn="just">
              <a:lnSpc>
                <a:spcPct val="100000"/>
              </a:lnSpc>
            </a:pPr>
            <a:r>
              <a:rPr lang="en-US" dirty="0"/>
              <a:t>Denoting the roles of the CIRT Team and what actions facility occupants should follow during and after a crisis event is contained herein, as well as facility maps and imagery of primary and secondary evacuation locations. </a:t>
            </a:r>
          </a:p>
        </p:txBody>
      </p:sp>
      <p:sp>
        <p:nvSpPr>
          <p:cNvPr id="4" name="Slide Number Placeholder 3">
            <a:extLst>
              <a:ext uri="{FF2B5EF4-FFF2-40B4-BE49-F238E27FC236}">
                <a16:creationId xmlns:a16="http://schemas.microsoft.com/office/drawing/2014/main" id="{8BB6151F-9B09-4872-BD51-A5793B4CD4AF}"/>
              </a:ext>
            </a:extLst>
          </p:cNvPr>
          <p:cNvSpPr>
            <a:spLocks noGrp="1"/>
          </p:cNvSpPr>
          <p:nvPr>
            <p:ph type="sldNum" sz="quarter" idx="12"/>
          </p:nvPr>
        </p:nvSpPr>
        <p:spPr/>
        <p:txBody>
          <a:bodyPr/>
          <a:lstStyle/>
          <a:p>
            <a:fld id="{519954A3-9DFD-4C44-94BA-B95130A3BA1C}" type="slidenum">
              <a:rPr lang="en-US" smtClean="0"/>
              <a:t>2</a:t>
            </a:fld>
            <a:endParaRPr lang="en-US" dirty="0"/>
          </a:p>
        </p:txBody>
      </p:sp>
    </p:spTree>
    <p:extLst>
      <p:ext uri="{BB962C8B-B14F-4D97-AF65-F5344CB8AC3E}">
        <p14:creationId xmlns:p14="http://schemas.microsoft.com/office/powerpoint/2010/main" val="3170284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20</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330170" y="281575"/>
            <a:ext cx="11557031" cy="722741"/>
          </a:xfrm>
        </p:spPr>
        <p:txBody>
          <a:bodyPr>
            <a:normAutofit/>
          </a:bodyPr>
          <a:lstStyle/>
          <a:p>
            <a:r>
              <a:rPr lang="en-US" b="1" dirty="0">
                <a:latin typeface="+mn-lt"/>
              </a:rPr>
              <a:t>What to expect after you reach safety:</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30170" y="1112838"/>
            <a:ext cx="11492738" cy="5073399"/>
          </a:xfrm>
        </p:spPr>
        <p:txBody>
          <a:bodyPr>
            <a:normAutofit/>
          </a:bodyPr>
          <a:lstStyle/>
          <a:p>
            <a:pPr lvl="1">
              <a:lnSpc>
                <a:spcPct val="100000"/>
              </a:lnSpc>
              <a:buFont typeface="Arial" panose="020B0604020202020204" pitchFamily="34" charset="0"/>
              <a:buChar char="•"/>
            </a:pPr>
            <a:r>
              <a:rPr lang="en-US" sz="3600" dirty="0">
                <a:solidFill>
                  <a:schemeClr val="tx1"/>
                </a:solidFill>
              </a:rPr>
              <a:t>Please do not speak with the Media. You might be contacted by a local reporter. </a:t>
            </a:r>
          </a:p>
          <a:p>
            <a:pPr marL="201168" lvl="1" indent="0">
              <a:lnSpc>
                <a:spcPct val="100000"/>
              </a:lnSpc>
              <a:buNone/>
            </a:pPr>
            <a:endParaRPr lang="en-US" sz="1200" dirty="0">
              <a:solidFill>
                <a:schemeClr val="tx1"/>
              </a:solidFill>
            </a:endParaRPr>
          </a:p>
          <a:p>
            <a:pPr lvl="1">
              <a:lnSpc>
                <a:spcPct val="100000"/>
              </a:lnSpc>
              <a:buFont typeface="Arial" panose="020B0604020202020204" pitchFamily="34" charset="0"/>
              <a:buChar char="•"/>
            </a:pPr>
            <a:r>
              <a:rPr lang="en-US" sz="3600" dirty="0">
                <a:solidFill>
                  <a:schemeClr val="tx1"/>
                </a:solidFill>
              </a:rPr>
              <a:t>As the incident will move into investigation mode, it will be important to keep certain facts confidential until the police has finished their report.</a:t>
            </a:r>
          </a:p>
          <a:p>
            <a:pPr lvl="1">
              <a:lnSpc>
                <a:spcPct val="150000"/>
              </a:lnSpc>
              <a:buFont typeface="Arial" panose="020B0604020202020204" pitchFamily="34" charset="0"/>
              <a:buChar char="•"/>
            </a:pPr>
            <a:r>
              <a:rPr lang="en-US" sz="3600" dirty="0">
                <a:solidFill>
                  <a:schemeClr val="tx1"/>
                </a:solidFill>
              </a:rPr>
              <a:t>The college will provide an official statement to the media.</a:t>
            </a:r>
          </a:p>
        </p:txBody>
      </p:sp>
    </p:spTree>
    <p:extLst>
      <p:ext uri="{BB962C8B-B14F-4D97-AF65-F5344CB8AC3E}">
        <p14:creationId xmlns:p14="http://schemas.microsoft.com/office/powerpoint/2010/main" val="2936706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21</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330170" y="281575"/>
            <a:ext cx="10882313" cy="722741"/>
          </a:xfrm>
        </p:spPr>
        <p:txBody>
          <a:bodyPr/>
          <a:lstStyle/>
          <a:p>
            <a:r>
              <a:rPr lang="en-US" b="1" dirty="0">
                <a:latin typeface="+mn-lt"/>
              </a:rPr>
              <a:t>Summarizing Run Hide Fight Protocols</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94463" y="1150938"/>
            <a:ext cx="11492738" cy="5073399"/>
          </a:xfrm>
        </p:spPr>
        <p:txBody>
          <a:bodyPr>
            <a:normAutofit/>
          </a:bodyPr>
          <a:lstStyle/>
          <a:p>
            <a:r>
              <a:rPr lang="en-US" sz="3600" dirty="0"/>
              <a:t>Good practices for coping with an active shooter situation </a:t>
            </a:r>
          </a:p>
          <a:p>
            <a:pPr lvl="1">
              <a:buFont typeface="Arial" panose="020B0604020202020204" pitchFamily="34" charset="0"/>
              <a:buChar char="•"/>
            </a:pPr>
            <a:r>
              <a:rPr lang="en-US" sz="3200" dirty="0"/>
              <a:t>Be aware of your environment and any possible dangers </a:t>
            </a:r>
          </a:p>
          <a:p>
            <a:pPr lvl="1">
              <a:buFont typeface="Arial" panose="020B0604020202020204" pitchFamily="34" charset="0"/>
              <a:buChar char="•"/>
            </a:pPr>
            <a:r>
              <a:rPr lang="en-US" sz="3200" dirty="0"/>
              <a:t>Take note of the two nearest exits in any facility you visit </a:t>
            </a:r>
          </a:p>
          <a:p>
            <a:pPr lvl="1">
              <a:buFont typeface="Arial" panose="020B0604020202020204" pitchFamily="34" charset="0"/>
              <a:buChar char="•"/>
            </a:pPr>
            <a:r>
              <a:rPr lang="en-US" sz="3200" dirty="0"/>
              <a:t>If you are in an office, stay there and secure the door </a:t>
            </a:r>
          </a:p>
          <a:p>
            <a:pPr lvl="1">
              <a:buFont typeface="Arial" panose="020B0604020202020204" pitchFamily="34" charset="0"/>
              <a:buChar char="•"/>
            </a:pPr>
            <a:r>
              <a:rPr lang="en-US" sz="3200" dirty="0"/>
              <a:t>If you are in a hallway, get into a room and secure the door </a:t>
            </a:r>
          </a:p>
          <a:p>
            <a:pPr lvl="1">
              <a:buFont typeface="Arial" panose="020B0604020202020204" pitchFamily="34" charset="0"/>
              <a:buChar char="•"/>
            </a:pPr>
            <a:r>
              <a:rPr lang="en-US" sz="3200" dirty="0"/>
              <a:t>As a last resort, attempt to take the active shooter down.  When the shooter is at close range and you cannot flee, your chance of survival is much greater if you try to incapacitate him/her. </a:t>
            </a:r>
          </a:p>
          <a:p>
            <a:pPr lvl="1">
              <a:buFont typeface="Arial" panose="020B0604020202020204" pitchFamily="34" charset="0"/>
              <a:buChar char="•"/>
            </a:pPr>
            <a:r>
              <a:rPr lang="en-US" sz="3200" dirty="0"/>
              <a:t>CALL 911 WHEN IT IS SAFE TO DO SO!</a:t>
            </a:r>
          </a:p>
        </p:txBody>
      </p:sp>
    </p:spTree>
    <p:extLst>
      <p:ext uri="{BB962C8B-B14F-4D97-AF65-F5344CB8AC3E}">
        <p14:creationId xmlns:p14="http://schemas.microsoft.com/office/powerpoint/2010/main" val="911336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274" y="816638"/>
            <a:ext cx="10786041" cy="977138"/>
          </a:xfrm>
        </p:spPr>
        <p:txBody>
          <a:bodyPr>
            <a:normAutofit/>
          </a:bodyPr>
          <a:lstStyle/>
          <a:p>
            <a:r>
              <a:rPr lang="en-US" sz="6000" dirty="0">
                <a:solidFill>
                  <a:schemeClr val="tx1"/>
                </a:solidFill>
              </a:rPr>
              <a:t>EMERGENCY ACTION PLANNING</a:t>
            </a:r>
          </a:p>
        </p:txBody>
      </p:sp>
      <p:sp>
        <p:nvSpPr>
          <p:cNvPr id="3" name="Subtitle 2"/>
          <p:cNvSpPr>
            <a:spLocks noGrp="1"/>
          </p:cNvSpPr>
          <p:nvPr>
            <p:ph type="subTitle" idx="1"/>
          </p:nvPr>
        </p:nvSpPr>
        <p:spPr>
          <a:xfrm>
            <a:off x="1074993" y="1898267"/>
            <a:ext cx="10475321" cy="627863"/>
          </a:xfrm>
        </p:spPr>
        <p:txBody>
          <a:bodyPr>
            <a:normAutofit/>
          </a:bodyPr>
          <a:lstStyle/>
          <a:p>
            <a:r>
              <a:rPr lang="en-US" sz="2000" dirty="0"/>
              <a:t>A preparation guide for employees at West Virginia Wesleyan College</a:t>
            </a:r>
          </a:p>
        </p:txBody>
      </p:sp>
      <p:sp>
        <p:nvSpPr>
          <p:cNvPr id="4" name="Slide Number Placeholder 3">
            <a:extLst>
              <a:ext uri="{FF2B5EF4-FFF2-40B4-BE49-F238E27FC236}">
                <a16:creationId xmlns:a16="http://schemas.microsoft.com/office/drawing/2014/main" id="{944A2F2B-E33E-47A9-9B50-218813625C30}"/>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Picture 5">
            <a:extLst>
              <a:ext uri="{FF2B5EF4-FFF2-40B4-BE49-F238E27FC236}">
                <a16:creationId xmlns:a16="http://schemas.microsoft.com/office/drawing/2014/main" id="{70EF9C9C-5C61-4EA6-A21D-9E0E873C5906}"/>
              </a:ext>
            </a:extLst>
          </p:cNvPr>
          <p:cNvPicPr>
            <a:picLocks noChangeAspect="1"/>
          </p:cNvPicPr>
          <p:nvPr/>
        </p:nvPicPr>
        <p:blipFill>
          <a:blip r:embed="rId2"/>
          <a:stretch>
            <a:fillRect/>
          </a:stretch>
        </p:blipFill>
        <p:spPr>
          <a:xfrm>
            <a:off x="7643067" y="4068724"/>
            <a:ext cx="3082369" cy="1972638"/>
          </a:xfrm>
          <a:prstGeom prst="rect">
            <a:avLst/>
          </a:prstGeom>
        </p:spPr>
      </p:pic>
      <p:sp>
        <p:nvSpPr>
          <p:cNvPr id="5" name="TextBox 4">
            <a:extLst>
              <a:ext uri="{FF2B5EF4-FFF2-40B4-BE49-F238E27FC236}">
                <a16:creationId xmlns:a16="http://schemas.microsoft.com/office/drawing/2014/main" id="{28B81462-9E9C-47CA-9116-55EDE45BAE05}"/>
              </a:ext>
            </a:extLst>
          </p:cNvPr>
          <p:cNvSpPr txBox="1"/>
          <p:nvPr/>
        </p:nvSpPr>
        <p:spPr>
          <a:xfrm>
            <a:off x="1074993" y="2961314"/>
            <a:ext cx="6668046" cy="1015663"/>
          </a:xfrm>
          <a:prstGeom prst="rect">
            <a:avLst/>
          </a:prstGeom>
          <a:noFill/>
        </p:spPr>
        <p:txBody>
          <a:bodyPr wrap="square" rtlCol="0">
            <a:spAutoFit/>
          </a:bodyPr>
          <a:lstStyle/>
          <a:p>
            <a:r>
              <a:rPr lang="en-US" sz="6000" b="1" dirty="0"/>
              <a:t>EVACUATION</a:t>
            </a:r>
          </a:p>
        </p:txBody>
      </p:sp>
    </p:spTree>
    <p:extLst>
      <p:ext uri="{BB962C8B-B14F-4D97-AF65-F5344CB8AC3E}">
        <p14:creationId xmlns:p14="http://schemas.microsoft.com/office/powerpoint/2010/main" val="2394519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23</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256674" y="191252"/>
            <a:ext cx="11605359" cy="773482"/>
          </a:xfrm>
        </p:spPr>
        <p:txBody>
          <a:bodyPr>
            <a:normAutofit/>
          </a:bodyPr>
          <a:lstStyle/>
          <a:p>
            <a:r>
              <a:rPr lang="en-US" sz="4000" b="1" dirty="0">
                <a:latin typeface="+mn-lt"/>
              </a:rPr>
              <a:t>HOW TO RESPOND WITH AN “EVACUATION” ORDER</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85263" y="1057013"/>
            <a:ext cx="11283824" cy="5124712"/>
          </a:xfrm>
        </p:spPr>
        <p:txBody>
          <a:bodyPr>
            <a:normAutofit/>
          </a:bodyPr>
          <a:lstStyle/>
          <a:p>
            <a:pPr lvl="1">
              <a:buFont typeface="Arial" panose="020B0604020202020204" pitchFamily="34" charset="0"/>
              <a:buChar char="•"/>
            </a:pPr>
            <a:r>
              <a:rPr lang="en-US" sz="2400" dirty="0">
                <a:solidFill>
                  <a:schemeClr val="tx1"/>
                </a:solidFill>
              </a:rPr>
              <a:t>Determine the most reasonable way to protect your own life </a:t>
            </a:r>
          </a:p>
          <a:p>
            <a:pPr lvl="1">
              <a:buFont typeface="Arial" panose="020B0604020202020204" pitchFamily="34" charset="0"/>
              <a:buChar char="•"/>
            </a:pPr>
            <a:r>
              <a:rPr lang="en-US" sz="2400" dirty="0">
                <a:solidFill>
                  <a:schemeClr val="tx1"/>
                </a:solidFill>
              </a:rPr>
              <a:t>Look for Emergency Alert messages and follow instructions from campus leadership.</a:t>
            </a:r>
          </a:p>
          <a:p>
            <a:pPr lvl="1">
              <a:buFont typeface="Arial" panose="020B0604020202020204" pitchFamily="34" charset="0"/>
              <a:buChar char="•"/>
            </a:pPr>
            <a:r>
              <a:rPr lang="en-US" sz="2400" dirty="0">
                <a:solidFill>
                  <a:schemeClr val="tx1"/>
                </a:solidFill>
              </a:rPr>
              <a:t>Assess what is the nature of the emergency:</a:t>
            </a:r>
          </a:p>
          <a:p>
            <a:pPr lvl="1">
              <a:buFont typeface="Arial" panose="020B0604020202020204" pitchFamily="34" charset="0"/>
              <a:buChar char="•"/>
            </a:pPr>
            <a:r>
              <a:rPr lang="en-US" sz="2400" dirty="0">
                <a:solidFill>
                  <a:schemeClr val="tx1"/>
                </a:solidFill>
              </a:rPr>
              <a:t>If you are supervising staff or students lead them through the emergency</a:t>
            </a:r>
          </a:p>
          <a:p>
            <a:pPr lvl="1">
              <a:buFont typeface="Arial" panose="020B0604020202020204" pitchFamily="34" charset="0"/>
              <a:buChar char="•"/>
            </a:pPr>
            <a:r>
              <a:rPr lang="en-US" sz="2400" dirty="0">
                <a:solidFill>
                  <a:schemeClr val="tx1"/>
                </a:solidFill>
              </a:rPr>
              <a:t>Communicate with your Supervisor and Building Coordinator and check in with your location </a:t>
            </a:r>
          </a:p>
          <a:p>
            <a:pPr lvl="1">
              <a:buFont typeface="Arial" panose="020B0604020202020204" pitchFamily="34" charset="0"/>
              <a:buChar char="•"/>
            </a:pPr>
            <a:r>
              <a:rPr lang="en-US" sz="2400" dirty="0">
                <a:solidFill>
                  <a:schemeClr val="tx1"/>
                </a:solidFill>
              </a:rPr>
              <a:t>Provide first aid and notify Security if someone is injured or call 911 for help</a:t>
            </a:r>
          </a:p>
          <a:p>
            <a:pPr lvl="1">
              <a:buFont typeface="Arial" panose="020B0604020202020204" pitchFamily="34" charset="0"/>
              <a:buChar char="•"/>
            </a:pPr>
            <a:r>
              <a:rPr lang="en-US" sz="2400" dirty="0">
                <a:solidFill>
                  <a:schemeClr val="tx1"/>
                </a:solidFill>
              </a:rPr>
              <a:t>Remain calm and follow Campus Safety, Fireman, &amp; Police instructions</a:t>
            </a:r>
          </a:p>
          <a:p>
            <a:pPr lvl="1">
              <a:buFont typeface="Arial" panose="020B0604020202020204" pitchFamily="34" charset="0"/>
              <a:buChar char="•"/>
            </a:pPr>
            <a:r>
              <a:rPr lang="en-US" sz="2400" dirty="0">
                <a:solidFill>
                  <a:schemeClr val="tx1"/>
                </a:solidFill>
              </a:rPr>
              <a:t>Determine areas to avoid as you leave the building</a:t>
            </a:r>
          </a:p>
          <a:p>
            <a:pPr lvl="1">
              <a:buFont typeface="Arial" panose="020B0604020202020204" pitchFamily="34" charset="0"/>
              <a:buChar char="•"/>
            </a:pPr>
            <a:r>
              <a:rPr lang="en-US" sz="2400" dirty="0">
                <a:solidFill>
                  <a:schemeClr val="tx1"/>
                </a:solidFill>
              </a:rPr>
              <a:t>Do not use the Elevator while exiting the building</a:t>
            </a: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800" dirty="0"/>
          </a:p>
          <a:p>
            <a:endParaRPr lang="en-US" sz="3100" dirty="0"/>
          </a:p>
          <a:p>
            <a:endParaRPr lang="en-US" dirty="0"/>
          </a:p>
        </p:txBody>
      </p:sp>
    </p:spTree>
    <p:extLst>
      <p:ext uri="{BB962C8B-B14F-4D97-AF65-F5344CB8AC3E}">
        <p14:creationId xmlns:p14="http://schemas.microsoft.com/office/powerpoint/2010/main" val="3213175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9DB42461-4F9B-404D-B584-B2510F50E356}"/>
              </a:ext>
            </a:extLst>
          </p:cNvPr>
          <p:cNvSpPr/>
          <p:nvPr/>
        </p:nvSpPr>
        <p:spPr>
          <a:xfrm>
            <a:off x="704301" y="1073325"/>
            <a:ext cx="1755757" cy="976777"/>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Incident has taken place requiring evacuation</a:t>
            </a:r>
          </a:p>
        </p:txBody>
      </p:sp>
      <p:sp>
        <p:nvSpPr>
          <p:cNvPr id="5" name="Rectangle 4">
            <a:extLst>
              <a:ext uri="{FF2B5EF4-FFF2-40B4-BE49-F238E27FC236}">
                <a16:creationId xmlns:a16="http://schemas.microsoft.com/office/drawing/2014/main" id="{8911F215-2A3D-4BEF-AD6E-7E5AA69009D7}"/>
              </a:ext>
            </a:extLst>
          </p:cNvPr>
          <p:cNvSpPr/>
          <p:nvPr/>
        </p:nvSpPr>
        <p:spPr>
          <a:xfrm>
            <a:off x="781676" y="2393738"/>
            <a:ext cx="1661732" cy="40256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NOTIFY</a:t>
            </a:r>
          </a:p>
        </p:txBody>
      </p:sp>
      <p:sp>
        <p:nvSpPr>
          <p:cNvPr id="6" name="Rectangle 5">
            <a:extLst>
              <a:ext uri="{FF2B5EF4-FFF2-40B4-BE49-F238E27FC236}">
                <a16:creationId xmlns:a16="http://schemas.microsoft.com/office/drawing/2014/main" id="{6D673109-235F-47A9-91E7-D08A1ECD5546}"/>
              </a:ext>
            </a:extLst>
          </p:cNvPr>
          <p:cNvSpPr/>
          <p:nvPr/>
        </p:nvSpPr>
        <p:spPr>
          <a:xfrm>
            <a:off x="781676" y="2792548"/>
            <a:ext cx="1661731" cy="1207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Discoverer notifies Security or onsite Emergency Director &amp;/or  Emergency Coordinator – </a:t>
            </a:r>
          </a:p>
          <a:p>
            <a:pPr algn="ctr"/>
            <a:r>
              <a:rPr lang="en-US" sz="1200" dirty="0">
                <a:solidFill>
                  <a:schemeClr val="tx1"/>
                </a:solidFill>
              </a:rPr>
              <a:t>Call 911 if Warranted</a:t>
            </a:r>
          </a:p>
        </p:txBody>
      </p:sp>
      <p:sp>
        <p:nvSpPr>
          <p:cNvPr id="8" name="Rectangle 7">
            <a:extLst>
              <a:ext uri="{FF2B5EF4-FFF2-40B4-BE49-F238E27FC236}">
                <a16:creationId xmlns:a16="http://schemas.microsoft.com/office/drawing/2014/main" id="{7F44D117-4A17-409F-9949-EDC523D75C50}"/>
              </a:ext>
            </a:extLst>
          </p:cNvPr>
          <p:cNvSpPr/>
          <p:nvPr/>
        </p:nvSpPr>
        <p:spPr>
          <a:xfrm>
            <a:off x="750707" y="4414755"/>
            <a:ext cx="1661732" cy="3725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9" name="Rectangle 8">
            <a:extLst>
              <a:ext uri="{FF2B5EF4-FFF2-40B4-BE49-F238E27FC236}">
                <a16:creationId xmlns:a16="http://schemas.microsoft.com/office/drawing/2014/main" id="{28D32831-B0DF-49A4-864F-760892F88F2C}"/>
              </a:ext>
            </a:extLst>
          </p:cNvPr>
          <p:cNvSpPr/>
          <p:nvPr/>
        </p:nvSpPr>
        <p:spPr>
          <a:xfrm>
            <a:off x="750708" y="4777803"/>
            <a:ext cx="1661732" cy="6429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Look for Emergency Alert messages and follow instructions</a:t>
            </a:r>
          </a:p>
        </p:txBody>
      </p:sp>
      <p:sp>
        <p:nvSpPr>
          <p:cNvPr id="36" name="Rectangle 35">
            <a:extLst>
              <a:ext uri="{FF2B5EF4-FFF2-40B4-BE49-F238E27FC236}">
                <a16:creationId xmlns:a16="http://schemas.microsoft.com/office/drawing/2014/main" id="{4314C4B0-E4E0-46FE-B059-0DEAE73E1A4A}"/>
              </a:ext>
            </a:extLst>
          </p:cNvPr>
          <p:cNvSpPr/>
          <p:nvPr/>
        </p:nvSpPr>
        <p:spPr>
          <a:xfrm>
            <a:off x="9663220" y="186403"/>
            <a:ext cx="1543657" cy="52980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NOTIFICATION TO CAMPUS</a:t>
            </a:r>
          </a:p>
        </p:txBody>
      </p:sp>
      <p:sp>
        <p:nvSpPr>
          <p:cNvPr id="41" name="Rectangle 40">
            <a:extLst>
              <a:ext uri="{FF2B5EF4-FFF2-40B4-BE49-F238E27FC236}">
                <a16:creationId xmlns:a16="http://schemas.microsoft.com/office/drawing/2014/main" id="{04F170B4-DC89-45DD-AA3B-427985808BB1}"/>
              </a:ext>
            </a:extLst>
          </p:cNvPr>
          <p:cNvSpPr/>
          <p:nvPr/>
        </p:nvSpPr>
        <p:spPr>
          <a:xfrm>
            <a:off x="9663220" y="716207"/>
            <a:ext cx="1543657" cy="5778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Communication from Emergency Director </a:t>
            </a:r>
          </a:p>
        </p:txBody>
      </p:sp>
      <p:sp>
        <p:nvSpPr>
          <p:cNvPr id="45" name="Rectangle 44">
            <a:extLst>
              <a:ext uri="{FF2B5EF4-FFF2-40B4-BE49-F238E27FC236}">
                <a16:creationId xmlns:a16="http://schemas.microsoft.com/office/drawing/2014/main" id="{BABFC67D-2C84-470B-B74E-E82CFE53ACED}"/>
              </a:ext>
            </a:extLst>
          </p:cNvPr>
          <p:cNvSpPr/>
          <p:nvPr/>
        </p:nvSpPr>
        <p:spPr>
          <a:xfrm>
            <a:off x="9663220" y="1259857"/>
            <a:ext cx="1543657" cy="5778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Announces all clear </a:t>
            </a:r>
          </a:p>
          <a:p>
            <a:pPr algn="ctr"/>
            <a:r>
              <a:rPr lang="en-US" sz="1200" dirty="0">
                <a:solidFill>
                  <a:schemeClr val="tx1"/>
                </a:solidFill>
              </a:rPr>
              <a:t>if safe to do so.</a:t>
            </a:r>
          </a:p>
        </p:txBody>
      </p:sp>
      <p:sp>
        <p:nvSpPr>
          <p:cNvPr id="3" name="TextBox 2">
            <a:extLst>
              <a:ext uri="{FF2B5EF4-FFF2-40B4-BE49-F238E27FC236}">
                <a16:creationId xmlns:a16="http://schemas.microsoft.com/office/drawing/2014/main" id="{388BF1A3-2185-4751-9513-66E83514828F}"/>
              </a:ext>
            </a:extLst>
          </p:cNvPr>
          <p:cNvSpPr txBox="1"/>
          <p:nvPr/>
        </p:nvSpPr>
        <p:spPr>
          <a:xfrm>
            <a:off x="371428" y="161754"/>
            <a:ext cx="2443099" cy="584775"/>
          </a:xfrm>
          <a:prstGeom prst="rect">
            <a:avLst/>
          </a:prstGeom>
          <a:solidFill>
            <a:schemeClr val="bg1"/>
          </a:solidFill>
          <a:ln>
            <a:noFill/>
          </a:ln>
        </p:spPr>
        <p:txBody>
          <a:bodyPr wrap="square" rtlCol="0">
            <a:spAutoFit/>
          </a:bodyPr>
          <a:lstStyle/>
          <a:p>
            <a:pPr algn="ctr"/>
            <a:r>
              <a:rPr lang="en-US" sz="1600" b="1" dirty="0">
                <a:solidFill>
                  <a:srgbClr val="FF0000"/>
                </a:solidFill>
              </a:rPr>
              <a:t>EMPLOYEE EVACUATION </a:t>
            </a:r>
          </a:p>
          <a:p>
            <a:pPr algn="ctr"/>
            <a:r>
              <a:rPr lang="en-US" sz="1600" b="1" dirty="0">
                <a:solidFill>
                  <a:srgbClr val="FF0000"/>
                </a:solidFill>
              </a:rPr>
              <a:t>FLOW CHART</a:t>
            </a:r>
          </a:p>
        </p:txBody>
      </p:sp>
      <p:sp>
        <p:nvSpPr>
          <p:cNvPr id="26" name="Slide Number Placeholder 25">
            <a:extLst>
              <a:ext uri="{FF2B5EF4-FFF2-40B4-BE49-F238E27FC236}">
                <a16:creationId xmlns:a16="http://schemas.microsoft.com/office/drawing/2014/main" id="{679C17A4-00FB-4E4B-91FB-3EE97D083B63}"/>
              </a:ext>
            </a:extLst>
          </p:cNvPr>
          <p:cNvSpPr>
            <a:spLocks noGrp="1"/>
          </p:cNvSpPr>
          <p:nvPr>
            <p:ph type="sldNum" sz="quarter" idx="12"/>
          </p:nvPr>
        </p:nvSpPr>
        <p:spPr/>
        <p:txBody>
          <a:bodyPr/>
          <a:lstStyle/>
          <a:p>
            <a:fld id="{D57F1E4F-1CFF-5643-939E-217C01CDF565}" type="slidenum">
              <a:rPr lang="en-US" sz="1200" smtClean="0">
                <a:solidFill>
                  <a:schemeClr val="accent1">
                    <a:lumMod val="75000"/>
                  </a:schemeClr>
                </a:solidFill>
              </a:rPr>
              <a:pPr/>
              <a:t>24</a:t>
            </a:fld>
            <a:endParaRPr lang="en-US" sz="1200" dirty="0">
              <a:solidFill>
                <a:schemeClr val="accent1">
                  <a:lumMod val="75000"/>
                </a:schemeClr>
              </a:solidFill>
            </a:endParaRPr>
          </a:p>
        </p:txBody>
      </p:sp>
      <p:sp>
        <p:nvSpPr>
          <p:cNvPr id="69" name="Arrow: Bent 68">
            <a:extLst>
              <a:ext uri="{FF2B5EF4-FFF2-40B4-BE49-F238E27FC236}">
                <a16:creationId xmlns:a16="http://schemas.microsoft.com/office/drawing/2014/main" id="{91C5F899-EDCF-4804-8B87-04E3675F6125}"/>
              </a:ext>
            </a:extLst>
          </p:cNvPr>
          <p:cNvSpPr/>
          <p:nvPr/>
        </p:nvSpPr>
        <p:spPr>
          <a:xfrm>
            <a:off x="2662460" y="654700"/>
            <a:ext cx="329080" cy="4766092"/>
          </a:xfrm>
          <a:prstGeom prst="bentArrow">
            <a:avLst>
              <a:gd name="adj1" fmla="val 18712"/>
              <a:gd name="adj2" fmla="val 27095"/>
              <a:gd name="adj3" fmla="val 50000"/>
              <a:gd name="adj4"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78" name="Rectangle 77">
            <a:extLst>
              <a:ext uri="{FF2B5EF4-FFF2-40B4-BE49-F238E27FC236}">
                <a16:creationId xmlns:a16="http://schemas.microsoft.com/office/drawing/2014/main" id="{84AB95D3-92A3-4BED-B56C-BF9338C8F96C}"/>
              </a:ext>
            </a:extLst>
          </p:cNvPr>
          <p:cNvSpPr/>
          <p:nvPr/>
        </p:nvSpPr>
        <p:spPr>
          <a:xfrm>
            <a:off x="5270033" y="186403"/>
            <a:ext cx="1513886" cy="4265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79" name="Rectangle 78">
            <a:extLst>
              <a:ext uri="{FF2B5EF4-FFF2-40B4-BE49-F238E27FC236}">
                <a16:creationId xmlns:a16="http://schemas.microsoft.com/office/drawing/2014/main" id="{9A1E4422-BEEA-4F28-BE4C-5AEEFA13CE45}"/>
              </a:ext>
            </a:extLst>
          </p:cNvPr>
          <p:cNvSpPr/>
          <p:nvPr/>
        </p:nvSpPr>
        <p:spPr>
          <a:xfrm>
            <a:off x="5266400" y="604089"/>
            <a:ext cx="1516509" cy="4692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Faculty &amp; Staff </a:t>
            </a:r>
          </a:p>
          <a:p>
            <a:pPr algn="ctr"/>
            <a:r>
              <a:rPr lang="en-US" sz="1200" b="1" dirty="0">
                <a:solidFill>
                  <a:schemeClr val="tx1"/>
                </a:solidFill>
              </a:rPr>
              <a:t>Evacuation Response</a:t>
            </a:r>
          </a:p>
        </p:txBody>
      </p:sp>
      <p:sp>
        <p:nvSpPr>
          <p:cNvPr id="80" name="Rectangle 79">
            <a:extLst>
              <a:ext uri="{FF2B5EF4-FFF2-40B4-BE49-F238E27FC236}">
                <a16:creationId xmlns:a16="http://schemas.microsoft.com/office/drawing/2014/main" id="{FDCC1FC6-11E6-46C8-A2EC-C487587C86C0}"/>
              </a:ext>
            </a:extLst>
          </p:cNvPr>
          <p:cNvSpPr/>
          <p:nvPr/>
        </p:nvSpPr>
        <p:spPr>
          <a:xfrm>
            <a:off x="5267447" y="1743656"/>
            <a:ext cx="1517737" cy="675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 not use the Elevator while exiting the building</a:t>
            </a:r>
          </a:p>
        </p:txBody>
      </p:sp>
      <p:sp>
        <p:nvSpPr>
          <p:cNvPr id="81" name="Rectangle 80">
            <a:extLst>
              <a:ext uri="{FF2B5EF4-FFF2-40B4-BE49-F238E27FC236}">
                <a16:creationId xmlns:a16="http://schemas.microsoft.com/office/drawing/2014/main" id="{B1D8F393-2B1C-4A8C-81A3-FE1C50E7A141}"/>
              </a:ext>
            </a:extLst>
          </p:cNvPr>
          <p:cNvSpPr/>
          <p:nvPr/>
        </p:nvSpPr>
        <p:spPr>
          <a:xfrm>
            <a:off x="5266401" y="1068548"/>
            <a:ext cx="1521312" cy="675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If you are supervising staff or students lead them to safety</a:t>
            </a:r>
          </a:p>
        </p:txBody>
      </p:sp>
      <p:sp>
        <p:nvSpPr>
          <p:cNvPr id="82" name="Rectangle 81">
            <a:extLst>
              <a:ext uri="{FF2B5EF4-FFF2-40B4-BE49-F238E27FC236}">
                <a16:creationId xmlns:a16="http://schemas.microsoft.com/office/drawing/2014/main" id="{BBC0F840-4B21-409A-B2D5-25EFA9A19814}"/>
              </a:ext>
            </a:extLst>
          </p:cNvPr>
          <p:cNvSpPr/>
          <p:nvPr/>
        </p:nvSpPr>
        <p:spPr>
          <a:xfrm>
            <a:off x="5268826" y="2418764"/>
            <a:ext cx="1518888" cy="1212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Find your Building Coordinator and check in at your designated location once outside to safety</a:t>
            </a:r>
          </a:p>
        </p:txBody>
      </p:sp>
      <p:sp>
        <p:nvSpPr>
          <p:cNvPr id="86" name="Rectangle 85">
            <a:extLst>
              <a:ext uri="{FF2B5EF4-FFF2-40B4-BE49-F238E27FC236}">
                <a16:creationId xmlns:a16="http://schemas.microsoft.com/office/drawing/2014/main" id="{682EC985-2330-40E4-B3FF-853A37BF0020}"/>
              </a:ext>
            </a:extLst>
          </p:cNvPr>
          <p:cNvSpPr/>
          <p:nvPr/>
        </p:nvSpPr>
        <p:spPr>
          <a:xfrm>
            <a:off x="7399426" y="853945"/>
            <a:ext cx="1527736" cy="8462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Faculty &amp; Staff Response to Fire &amp;</a:t>
            </a:r>
          </a:p>
          <a:p>
            <a:pPr algn="ctr"/>
            <a:r>
              <a:rPr lang="en-US" sz="1200" b="1" dirty="0">
                <a:solidFill>
                  <a:schemeClr val="tx1"/>
                </a:solidFill>
              </a:rPr>
              <a:t>Police Evacuation  </a:t>
            </a:r>
          </a:p>
        </p:txBody>
      </p:sp>
      <p:sp>
        <p:nvSpPr>
          <p:cNvPr id="87" name="Rectangle 86">
            <a:extLst>
              <a:ext uri="{FF2B5EF4-FFF2-40B4-BE49-F238E27FC236}">
                <a16:creationId xmlns:a16="http://schemas.microsoft.com/office/drawing/2014/main" id="{97323DC4-B8DC-4123-81EA-D1429C6FF522}"/>
              </a:ext>
            </a:extLst>
          </p:cNvPr>
          <p:cNvSpPr/>
          <p:nvPr/>
        </p:nvSpPr>
        <p:spPr>
          <a:xfrm>
            <a:off x="7398416" y="1700198"/>
            <a:ext cx="1528745" cy="8457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Remain calm and follow Campus Safety, Fire &amp; Police instructions</a:t>
            </a:r>
          </a:p>
        </p:txBody>
      </p:sp>
      <p:sp>
        <p:nvSpPr>
          <p:cNvPr id="90" name="Rectangle 89">
            <a:extLst>
              <a:ext uri="{FF2B5EF4-FFF2-40B4-BE49-F238E27FC236}">
                <a16:creationId xmlns:a16="http://schemas.microsoft.com/office/drawing/2014/main" id="{1DFB7248-DAF8-4F17-ACA2-D0AEB44DF92B}"/>
              </a:ext>
            </a:extLst>
          </p:cNvPr>
          <p:cNvSpPr/>
          <p:nvPr/>
        </p:nvSpPr>
        <p:spPr>
          <a:xfrm>
            <a:off x="7398416" y="2541811"/>
            <a:ext cx="1528745" cy="18230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Unless a person needs medical help, do not stop to ask officers for help or direction when evacuating building.  The situation could be active as they clear an area</a:t>
            </a:r>
          </a:p>
        </p:txBody>
      </p:sp>
      <p:sp>
        <p:nvSpPr>
          <p:cNvPr id="91" name="Rectangle 90">
            <a:extLst>
              <a:ext uri="{FF2B5EF4-FFF2-40B4-BE49-F238E27FC236}">
                <a16:creationId xmlns:a16="http://schemas.microsoft.com/office/drawing/2014/main" id="{C79BA901-5E0E-4ED7-8702-9008C5089440}"/>
              </a:ext>
            </a:extLst>
          </p:cNvPr>
          <p:cNvSpPr/>
          <p:nvPr/>
        </p:nvSpPr>
        <p:spPr>
          <a:xfrm>
            <a:off x="7398417" y="191030"/>
            <a:ext cx="1528745" cy="65832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NOTIFICATION POLICE &amp; FIRE EVACUATION</a:t>
            </a:r>
          </a:p>
        </p:txBody>
      </p:sp>
      <p:sp>
        <p:nvSpPr>
          <p:cNvPr id="94" name="Rectangle 93">
            <a:extLst>
              <a:ext uri="{FF2B5EF4-FFF2-40B4-BE49-F238E27FC236}">
                <a16:creationId xmlns:a16="http://schemas.microsoft.com/office/drawing/2014/main" id="{C091AD76-B6AF-4455-9B1E-0E8F5613E6EA}"/>
              </a:ext>
            </a:extLst>
          </p:cNvPr>
          <p:cNvSpPr/>
          <p:nvPr/>
        </p:nvSpPr>
        <p:spPr>
          <a:xfrm>
            <a:off x="9663220" y="1823899"/>
            <a:ext cx="1543657" cy="19174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Look for additional communications from the President or leadership after the all clear if given for additional instructions or update from the incident</a:t>
            </a:r>
          </a:p>
        </p:txBody>
      </p:sp>
      <p:sp>
        <p:nvSpPr>
          <p:cNvPr id="97" name="Arrow: Down 96">
            <a:extLst>
              <a:ext uri="{FF2B5EF4-FFF2-40B4-BE49-F238E27FC236}">
                <a16:creationId xmlns:a16="http://schemas.microsoft.com/office/drawing/2014/main" id="{7CF07F42-6C72-4DF3-B57F-40B241897567}"/>
              </a:ext>
            </a:extLst>
          </p:cNvPr>
          <p:cNvSpPr/>
          <p:nvPr/>
        </p:nvSpPr>
        <p:spPr>
          <a:xfrm>
            <a:off x="1440510" y="4132273"/>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8" name="Arrow: Down 97">
            <a:extLst>
              <a:ext uri="{FF2B5EF4-FFF2-40B4-BE49-F238E27FC236}">
                <a16:creationId xmlns:a16="http://schemas.microsoft.com/office/drawing/2014/main" id="{13B5FBA4-ED63-4CEB-9DE7-4A3BE62CC7CF}"/>
              </a:ext>
            </a:extLst>
          </p:cNvPr>
          <p:cNvSpPr/>
          <p:nvPr/>
        </p:nvSpPr>
        <p:spPr>
          <a:xfrm>
            <a:off x="1435227" y="2158939"/>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Arrow: Curved Down 6">
            <a:extLst>
              <a:ext uri="{FF2B5EF4-FFF2-40B4-BE49-F238E27FC236}">
                <a16:creationId xmlns:a16="http://schemas.microsoft.com/office/drawing/2014/main" id="{E6466F38-45A0-417B-AD85-A90F553638F4}"/>
              </a:ext>
            </a:extLst>
          </p:cNvPr>
          <p:cNvSpPr/>
          <p:nvPr/>
        </p:nvSpPr>
        <p:spPr>
          <a:xfrm rot="10397671" flipH="1">
            <a:off x="2133782" y="5568413"/>
            <a:ext cx="671199" cy="372525"/>
          </a:xfrm>
          <a:prstGeom prst="curvedDownArrow">
            <a:avLst>
              <a:gd name="adj1" fmla="val 25000"/>
              <a:gd name="adj2" fmla="val 47730"/>
              <a:gd name="adj3" fmla="val 3954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0" name="Arrow: Bent 99">
            <a:extLst>
              <a:ext uri="{FF2B5EF4-FFF2-40B4-BE49-F238E27FC236}">
                <a16:creationId xmlns:a16="http://schemas.microsoft.com/office/drawing/2014/main" id="{EF929FB2-84D0-409B-87B7-9552D1625135}"/>
              </a:ext>
            </a:extLst>
          </p:cNvPr>
          <p:cNvSpPr/>
          <p:nvPr/>
        </p:nvSpPr>
        <p:spPr>
          <a:xfrm>
            <a:off x="9116922" y="674262"/>
            <a:ext cx="365190" cy="3608270"/>
          </a:xfrm>
          <a:prstGeom prst="bentArrow">
            <a:avLst>
              <a:gd name="adj1" fmla="val 18712"/>
              <a:gd name="adj2" fmla="val 25000"/>
              <a:gd name="adj3" fmla="val 50000"/>
              <a:gd name="adj4"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0" name="Arrow: Left-Right 39">
            <a:extLst>
              <a:ext uri="{FF2B5EF4-FFF2-40B4-BE49-F238E27FC236}">
                <a16:creationId xmlns:a16="http://schemas.microsoft.com/office/drawing/2014/main" id="{198A466D-354A-40B2-A432-E1A99F92A717}"/>
              </a:ext>
            </a:extLst>
          </p:cNvPr>
          <p:cNvSpPr/>
          <p:nvPr/>
        </p:nvSpPr>
        <p:spPr>
          <a:xfrm>
            <a:off x="6883874" y="305631"/>
            <a:ext cx="423989" cy="18434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170C67B8-96AD-4BB4-831E-2180C7D2DE46}"/>
              </a:ext>
            </a:extLst>
          </p:cNvPr>
          <p:cNvSpPr/>
          <p:nvPr/>
        </p:nvSpPr>
        <p:spPr>
          <a:xfrm>
            <a:off x="9674392" y="4092074"/>
            <a:ext cx="1521312" cy="4265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55" name="Arrow: Down 54">
            <a:extLst>
              <a:ext uri="{FF2B5EF4-FFF2-40B4-BE49-F238E27FC236}">
                <a16:creationId xmlns:a16="http://schemas.microsoft.com/office/drawing/2014/main" id="{FD132D76-335E-4D38-B19A-7B138699E6CB}"/>
              </a:ext>
            </a:extLst>
          </p:cNvPr>
          <p:cNvSpPr/>
          <p:nvPr/>
        </p:nvSpPr>
        <p:spPr>
          <a:xfrm>
            <a:off x="10337212" y="3841567"/>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6" name="Rectangle 55">
            <a:extLst>
              <a:ext uri="{FF2B5EF4-FFF2-40B4-BE49-F238E27FC236}">
                <a16:creationId xmlns:a16="http://schemas.microsoft.com/office/drawing/2014/main" id="{169B0C18-A305-4B6E-87B0-16EF2246A81F}"/>
              </a:ext>
            </a:extLst>
          </p:cNvPr>
          <p:cNvSpPr/>
          <p:nvPr/>
        </p:nvSpPr>
        <p:spPr>
          <a:xfrm>
            <a:off x="9674393" y="4514597"/>
            <a:ext cx="1521312" cy="14805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Please do not speak with the Media. You might be contacted by a local reporter. The college will provide an official statement  </a:t>
            </a:r>
          </a:p>
        </p:txBody>
      </p:sp>
      <p:sp>
        <p:nvSpPr>
          <p:cNvPr id="57" name="Rectangle 56">
            <a:extLst>
              <a:ext uri="{FF2B5EF4-FFF2-40B4-BE49-F238E27FC236}">
                <a16:creationId xmlns:a16="http://schemas.microsoft.com/office/drawing/2014/main" id="{705724BC-8523-4794-965A-7365209C9D6C}"/>
              </a:ext>
            </a:extLst>
          </p:cNvPr>
          <p:cNvSpPr/>
          <p:nvPr/>
        </p:nvSpPr>
        <p:spPr>
          <a:xfrm>
            <a:off x="5266803" y="3634270"/>
            <a:ext cx="1517116" cy="5803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Evacuation to a Shelter in Place Location if needed</a:t>
            </a:r>
          </a:p>
        </p:txBody>
      </p:sp>
      <p:sp>
        <p:nvSpPr>
          <p:cNvPr id="58" name="Rectangle 57">
            <a:extLst>
              <a:ext uri="{FF2B5EF4-FFF2-40B4-BE49-F238E27FC236}">
                <a16:creationId xmlns:a16="http://schemas.microsoft.com/office/drawing/2014/main" id="{E07745B9-93CE-4BBE-B04B-3EF9FC0EF7CC}"/>
              </a:ext>
            </a:extLst>
          </p:cNvPr>
          <p:cNvSpPr/>
          <p:nvPr/>
        </p:nvSpPr>
        <p:spPr>
          <a:xfrm>
            <a:off x="5264110" y="4209609"/>
            <a:ext cx="1519169" cy="33411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dirty="0">
                <a:solidFill>
                  <a:schemeClr val="tx1"/>
                </a:solidFill>
              </a:rPr>
              <a:t>Chapel</a:t>
            </a:r>
            <a:r>
              <a:rPr lang="en-US" sz="1200" b="1" dirty="0">
                <a:solidFill>
                  <a:schemeClr val="tx1"/>
                </a:solidFill>
              </a:rPr>
              <a:t> </a:t>
            </a:r>
          </a:p>
          <a:p>
            <a:pPr algn="ctr"/>
            <a:endParaRPr lang="en-US" sz="1200" b="1" dirty="0">
              <a:solidFill>
                <a:schemeClr val="tx1"/>
              </a:solidFill>
            </a:endParaRPr>
          </a:p>
        </p:txBody>
      </p:sp>
      <p:sp>
        <p:nvSpPr>
          <p:cNvPr id="66" name="Rectangle 65">
            <a:extLst>
              <a:ext uri="{FF2B5EF4-FFF2-40B4-BE49-F238E27FC236}">
                <a16:creationId xmlns:a16="http://schemas.microsoft.com/office/drawing/2014/main" id="{B3C71DA9-4FFB-4CFC-91E7-788C266D9D20}"/>
              </a:ext>
            </a:extLst>
          </p:cNvPr>
          <p:cNvSpPr/>
          <p:nvPr/>
        </p:nvSpPr>
        <p:spPr>
          <a:xfrm>
            <a:off x="5266803" y="4547062"/>
            <a:ext cx="1516476" cy="35484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dirty="0">
                <a:solidFill>
                  <a:schemeClr val="tx1"/>
                </a:solidFill>
              </a:rPr>
              <a:t>Main Gym</a:t>
            </a:r>
          </a:p>
          <a:p>
            <a:pPr algn="ctr"/>
            <a:endParaRPr lang="en-US" sz="1200" b="1" dirty="0">
              <a:solidFill>
                <a:schemeClr val="tx1"/>
              </a:solidFill>
            </a:endParaRPr>
          </a:p>
        </p:txBody>
      </p:sp>
      <p:sp>
        <p:nvSpPr>
          <p:cNvPr id="67" name="Rectangle 66">
            <a:extLst>
              <a:ext uri="{FF2B5EF4-FFF2-40B4-BE49-F238E27FC236}">
                <a16:creationId xmlns:a16="http://schemas.microsoft.com/office/drawing/2014/main" id="{6968EB58-0387-42DF-99E5-8364E0E36D64}"/>
              </a:ext>
            </a:extLst>
          </p:cNvPr>
          <p:cNvSpPr/>
          <p:nvPr/>
        </p:nvSpPr>
        <p:spPr>
          <a:xfrm>
            <a:off x="5270034" y="5256891"/>
            <a:ext cx="1518397" cy="35484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dirty="0">
                <a:solidFill>
                  <a:schemeClr val="tx1"/>
                </a:solidFill>
              </a:rPr>
              <a:t>PAC</a:t>
            </a:r>
          </a:p>
          <a:p>
            <a:pPr algn="ctr"/>
            <a:endParaRPr lang="en-US" sz="1200" b="1" dirty="0">
              <a:solidFill>
                <a:schemeClr val="tx1"/>
              </a:solidFill>
            </a:endParaRPr>
          </a:p>
        </p:txBody>
      </p:sp>
      <p:sp>
        <p:nvSpPr>
          <p:cNvPr id="68" name="Rectangle 67">
            <a:extLst>
              <a:ext uri="{FF2B5EF4-FFF2-40B4-BE49-F238E27FC236}">
                <a16:creationId xmlns:a16="http://schemas.microsoft.com/office/drawing/2014/main" id="{83191D03-A58E-4056-B4BC-BC9E4FF21618}"/>
              </a:ext>
            </a:extLst>
          </p:cNvPr>
          <p:cNvSpPr/>
          <p:nvPr/>
        </p:nvSpPr>
        <p:spPr>
          <a:xfrm>
            <a:off x="5270033" y="4902045"/>
            <a:ext cx="1518398" cy="35484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Aux Gym</a:t>
            </a:r>
            <a:r>
              <a:rPr lang="en-US" sz="1200" b="1" dirty="0">
                <a:solidFill>
                  <a:schemeClr val="tx1"/>
                </a:solidFill>
              </a:rPr>
              <a:t> </a:t>
            </a:r>
          </a:p>
          <a:p>
            <a:pPr algn="ctr"/>
            <a:endParaRPr lang="en-US" sz="1200" b="1" dirty="0">
              <a:solidFill>
                <a:schemeClr val="tx1"/>
              </a:solidFill>
            </a:endParaRPr>
          </a:p>
        </p:txBody>
      </p:sp>
      <p:sp>
        <p:nvSpPr>
          <p:cNvPr id="85" name="Rectangle 84">
            <a:extLst>
              <a:ext uri="{FF2B5EF4-FFF2-40B4-BE49-F238E27FC236}">
                <a16:creationId xmlns:a16="http://schemas.microsoft.com/office/drawing/2014/main" id="{C0AF7793-ADAE-4625-B8E1-75DDA8E0CF5D}"/>
              </a:ext>
            </a:extLst>
          </p:cNvPr>
          <p:cNvSpPr/>
          <p:nvPr/>
        </p:nvSpPr>
        <p:spPr>
          <a:xfrm>
            <a:off x="5267447" y="5943455"/>
            <a:ext cx="1518397" cy="33411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dirty="0">
                <a:solidFill>
                  <a:schemeClr val="tx1"/>
                </a:solidFill>
              </a:rPr>
              <a:t>Sent Home</a:t>
            </a:r>
          </a:p>
          <a:p>
            <a:pPr algn="ctr"/>
            <a:endParaRPr lang="en-US" sz="1200" b="1" dirty="0">
              <a:solidFill>
                <a:schemeClr val="tx1"/>
              </a:solidFill>
            </a:endParaRPr>
          </a:p>
        </p:txBody>
      </p:sp>
      <p:sp>
        <p:nvSpPr>
          <p:cNvPr id="96" name="Arrow: Bent 95">
            <a:extLst>
              <a:ext uri="{FF2B5EF4-FFF2-40B4-BE49-F238E27FC236}">
                <a16:creationId xmlns:a16="http://schemas.microsoft.com/office/drawing/2014/main" id="{68C68B83-61C9-4B77-AC08-85BAEC4D2B05}"/>
              </a:ext>
            </a:extLst>
          </p:cNvPr>
          <p:cNvSpPr/>
          <p:nvPr/>
        </p:nvSpPr>
        <p:spPr>
          <a:xfrm>
            <a:off x="4803474" y="654699"/>
            <a:ext cx="329080" cy="3942467"/>
          </a:xfrm>
          <a:prstGeom prst="bentArrow">
            <a:avLst>
              <a:gd name="adj1" fmla="val 18712"/>
              <a:gd name="adj2" fmla="val 27095"/>
              <a:gd name="adj3" fmla="val 50000"/>
              <a:gd name="adj4"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9" name="Arrow: Curved Down 98">
            <a:extLst>
              <a:ext uri="{FF2B5EF4-FFF2-40B4-BE49-F238E27FC236}">
                <a16:creationId xmlns:a16="http://schemas.microsoft.com/office/drawing/2014/main" id="{CEB98BBE-57FD-4E53-92C2-697CC834FB16}"/>
              </a:ext>
            </a:extLst>
          </p:cNvPr>
          <p:cNvSpPr/>
          <p:nvPr/>
        </p:nvSpPr>
        <p:spPr>
          <a:xfrm rot="10397671" flipH="1">
            <a:off x="4275067" y="4788236"/>
            <a:ext cx="671199" cy="372525"/>
          </a:xfrm>
          <a:prstGeom prst="curvedDownArrow">
            <a:avLst>
              <a:gd name="adj1" fmla="val 25000"/>
              <a:gd name="adj2" fmla="val 47730"/>
              <a:gd name="adj3" fmla="val 3954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6" name="Rectangle 105">
            <a:extLst>
              <a:ext uri="{FF2B5EF4-FFF2-40B4-BE49-F238E27FC236}">
                <a16:creationId xmlns:a16="http://schemas.microsoft.com/office/drawing/2014/main" id="{272EDEFA-90C7-4E99-B133-55F741B2910F}"/>
              </a:ext>
            </a:extLst>
          </p:cNvPr>
          <p:cNvSpPr/>
          <p:nvPr/>
        </p:nvSpPr>
        <p:spPr>
          <a:xfrm>
            <a:off x="5264882" y="5609342"/>
            <a:ext cx="1518397" cy="33411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dirty="0">
                <a:solidFill>
                  <a:schemeClr val="tx1"/>
                </a:solidFill>
              </a:rPr>
              <a:t>Social Hall</a:t>
            </a:r>
          </a:p>
          <a:p>
            <a:pPr algn="ctr"/>
            <a:endParaRPr lang="en-US" sz="1200" b="1" dirty="0">
              <a:solidFill>
                <a:schemeClr val="tx1"/>
              </a:solidFill>
            </a:endParaRPr>
          </a:p>
        </p:txBody>
      </p:sp>
      <p:sp>
        <p:nvSpPr>
          <p:cNvPr id="107" name="Arrow: Curved Down 106">
            <a:extLst>
              <a:ext uri="{FF2B5EF4-FFF2-40B4-BE49-F238E27FC236}">
                <a16:creationId xmlns:a16="http://schemas.microsoft.com/office/drawing/2014/main" id="{FF957997-8DB8-450E-9FCF-4513C860CE3A}"/>
              </a:ext>
            </a:extLst>
          </p:cNvPr>
          <p:cNvSpPr/>
          <p:nvPr/>
        </p:nvSpPr>
        <p:spPr>
          <a:xfrm rot="10397671" flipH="1">
            <a:off x="8591562" y="4421343"/>
            <a:ext cx="671199" cy="372525"/>
          </a:xfrm>
          <a:prstGeom prst="curvedDownArrow">
            <a:avLst>
              <a:gd name="adj1" fmla="val 25000"/>
              <a:gd name="adj2" fmla="val 47730"/>
              <a:gd name="adj3" fmla="val 3954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a:extLst>
              <a:ext uri="{FF2B5EF4-FFF2-40B4-BE49-F238E27FC236}">
                <a16:creationId xmlns:a16="http://schemas.microsoft.com/office/drawing/2014/main" id="{01E2F77E-9EA6-48A2-93BB-1EED33C9850E}"/>
              </a:ext>
            </a:extLst>
          </p:cNvPr>
          <p:cNvSpPr/>
          <p:nvPr/>
        </p:nvSpPr>
        <p:spPr>
          <a:xfrm>
            <a:off x="3134358" y="190179"/>
            <a:ext cx="1532844" cy="422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ASSESS</a:t>
            </a:r>
          </a:p>
        </p:txBody>
      </p:sp>
      <p:sp>
        <p:nvSpPr>
          <p:cNvPr id="109" name="Rectangle 108">
            <a:extLst>
              <a:ext uri="{FF2B5EF4-FFF2-40B4-BE49-F238E27FC236}">
                <a16:creationId xmlns:a16="http://schemas.microsoft.com/office/drawing/2014/main" id="{B615BB45-D916-4F25-8C7B-B4D6CF8BCF9E}"/>
              </a:ext>
            </a:extLst>
          </p:cNvPr>
          <p:cNvSpPr/>
          <p:nvPr/>
        </p:nvSpPr>
        <p:spPr>
          <a:xfrm>
            <a:off x="3141254" y="612975"/>
            <a:ext cx="1518860" cy="7066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Determine the most reasonable way to protect your own life.  </a:t>
            </a:r>
          </a:p>
        </p:txBody>
      </p:sp>
      <p:sp>
        <p:nvSpPr>
          <p:cNvPr id="110" name="Rectangle 109">
            <a:extLst>
              <a:ext uri="{FF2B5EF4-FFF2-40B4-BE49-F238E27FC236}">
                <a16:creationId xmlns:a16="http://schemas.microsoft.com/office/drawing/2014/main" id="{0FE87E42-9E85-4180-940E-08BF04485A50}"/>
              </a:ext>
            </a:extLst>
          </p:cNvPr>
          <p:cNvSpPr/>
          <p:nvPr/>
        </p:nvSpPr>
        <p:spPr>
          <a:xfrm>
            <a:off x="3138384" y="1319580"/>
            <a:ext cx="1522757" cy="1411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What is the nature of the emergency:</a:t>
            </a:r>
          </a:p>
          <a:p>
            <a:pPr algn="ctr"/>
            <a:endParaRPr lang="en-US" sz="1200" dirty="0">
              <a:solidFill>
                <a:schemeClr val="tx1"/>
              </a:solidFill>
            </a:endParaRPr>
          </a:p>
          <a:p>
            <a:pPr algn="ctr"/>
            <a:r>
              <a:rPr lang="en-US" sz="1200" dirty="0">
                <a:solidFill>
                  <a:schemeClr val="tx1"/>
                </a:solidFill>
              </a:rPr>
              <a:t>Chemical Plumes, Utility Issue, </a:t>
            </a:r>
          </a:p>
          <a:p>
            <a:pPr algn="ctr"/>
            <a:r>
              <a:rPr lang="en-US" sz="1200" dirty="0">
                <a:solidFill>
                  <a:schemeClr val="tx1"/>
                </a:solidFill>
              </a:rPr>
              <a:t>Natural or </a:t>
            </a:r>
          </a:p>
          <a:p>
            <a:pPr algn="ctr"/>
            <a:r>
              <a:rPr lang="en-US" sz="1200" dirty="0">
                <a:solidFill>
                  <a:schemeClr val="tx1"/>
                </a:solidFill>
              </a:rPr>
              <a:t>Man Made Disaster</a:t>
            </a:r>
          </a:p>
        </p:txBody>
      </p:sp>
      <p:sp>
        <p:nvSpPr>
          <p:cNvPr id="111" name="Rectangle 110">
            <a:extLst>
              <a:ext uri="{FF2B5EF4-FFF2-40B4-BE49-F238E27FC236}">
                <a16:creationId xmlns:a16="http://schemas.microsoft.com/office/drawing/2014/main" id="{46CEC873-DD72-4375-9962-CB471A234302}"/>
              </a:ext>
            </a:extLst>
          </p:cNvPr>
          <p:cNvSpPr/>
          <p:nvPr/>
        </p:nvSpPr>
        <p:spPr>
          <a:xfrm>
            <a:off x="3134358" y="3312131"/>
            <a:ext cx="1529921" cy="8300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Determine areas to avoid as you leave the building</a:t>
            </a:r>
          </a:p>
        </p:txBody>
      </p:sp>
      <p:sp>
        <p:nvSpPr>
          <p:cNvPr id="112" name="Rectangle 111">
            <a:extLst>
              <a:ext uri="{FF2B5EF4-FFF2-40B4-BE49-F238E27FC236}">
                <a16:creationId xmlns:a16="http://schemas.microsoft.com/office/drawing/2014/main" id="{620094E5-65C8-42D8-9EC9-3E370D8C88DB}"/>
              </a:ext>
            </a:extLst>
          </p:cNvPr>
          <p:cNvSpPr/>
          <p:nvPr/>
        </p:nvSpPr>
        <p:spPr>
          <a:xfrm>
            <a:off x="3138384" y="2735559"/>
            <a:ext cx="1525895" cy="58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Determine the best route to evacuation</a:t>
            </a:r>
          </a:p>
        </p:txBody>
      </p:sp>
      <p:sp>
        <p:nvSpPr>
          <p:cNvPr id="113" name="Rectangle 112">
            <a:extLst>
              <a:ext uri="{FF2B5EF4-FFF2-40B4-BE49-F238E27FC236}">
                <a16:creationId xmlns:a16="http://schemas.microsoft.com/office/drawing/2014/main" id="{6C27D31F-CEC9-4778-8DAA-4D589EB1041A}"/>
              </a:ext>
            </a:extLst>
          </p:cNvPr>
          <p:cNvSpPr/>
          <p:nvPr/>
        </p:nvSpPr>
        <p:spPr>
          <a:xfrm>
            <a:off x="3135752" y="4142747"/>
            <a:ext cx="1529921" cy="5776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 not use the Elevator</a:t>
            </a:r>
          </a:p>
        </p:txBody>
      </p:sp>
    </p:spTree>
    <p:extLst>
      <p:ext uri="{BB962C8B-B14F-4D97-AF65-F5344CB8AC3E}">
        <p14:creationId xmlns:p14="http://schemas.microsoft.com/office/powerpoint/2010/main" val="3910288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9DB42461-4F9B-404D-B584-B2510F50E356}"/>
              </a:ext>
            </a:extLst>
          </p:cNvPr>
          <p:cNvSpPr/>
          <p:nvPr/>
        </p:nvSpPr>
        <p:spPr>
          <a:xfrm>
            <a:off x="605886" y="871990"/>
            <a:ext cx="2207229" cy="76442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Fire Alarm, Fire, or Smoke is detected</a:t>
            </a:r>
          </a:p>
        </p:txBody>
      </p:sp>
      <p:sp>
        <p:nvSpPr>
          <p:cNvPr id="8" name="Rectangle 7">
            <a:extLst>
              <a:ext uri="{FF2B5EF4-FFF2-40B4-BE49-F238E27FC236}">
                <a16:creationId xmlns:a16="http://schemas.microsoft.com/office/drawing/2014/main" id="{7F44D117-4A17-409F-9949-EDC523D75C50}"/>
              </a:ext>
            </a:extLst>
          </p:cNvPr>
          <p:cNvSpPr/>
          <p:nvPr/>
        </p:nvSpPr>
        <p:spPr>
          <a:xfrm>
            <a:off x="613926" y="4530400"/>
            <a:ext cx="2207227" cy="3690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9" name="Rectangle 8">
            <a:extLst>
              <a:ext uri="{FF2B5EF4-FFF2-40B4-BE49-F238E27FC236}">
                <a16:creationId xmlns:a16="http://schemas.microsoft.com/office/drawing/2014/main" id="{28D32831-B0DF-49A4-864F-760892F88F2C}"/>
              </a:ext>
            </a:extLst>
          </p:cNvPr>
          <p:cNvSpPr/>
          <p:nvPr/>
        </p:nvSpPr>
        <p:spPr>
          <a:xfrm>
            <a:off x="613927" y="4893447"/>
            <a:ext cx="2207227" cy="6370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Look for Emergency Alert messages and follow instructions</a:t>
            </a:r>
          </a:p>
        </p:txBody>
      </p:sp>
      <p:sp>
        <p:nvSpPr>
          <p:cNvPr id="36" name="Rectangle 35">
            <a:extLst>
              <a:ext uri="{FF2B5EF4-FFF2-40B4-BE49-F238E27FC236}">
                <a16:creationId xmlns:a16="http://schemas.microsoft.com/office/drawing/2014/main" id="{4314C4B0-E4E0-46FE-B059-0DEAE73E1A4A}"/>
              </a:ext>
            </a:extLst>
          </p:cNvPr>
          <p:cNvSpPr/>
          <p:nvPr/>
        </p:nvSpPr>
        <p:spPr>
          <a:xfrm>
            <a:off x="9990391" y="186402"/>
            <a:ext cx="1543657" cy="66754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NOTIFICATION TO CAMPUS</a:t>
            </a:r>
          </a:p>
        </p:txBody>
      </p:sp>
      <p:sp>
        <p:nvSpPr>
          <p:cNvPr id="41" name="Rectangle 40">
            <a:extLst>
              <a:ext uri="{FF2B5EF4-FFF2-40B4-BE49-F238E27FC236}">
                <a16:creationId xmlns:a16="http://schemas.microsoft.com/office/drawing/2014/main" id="{04F170B4-DC89-45DD-AA3B-427985808BB1}"/>
              </a:ext>
            </a:extLst>
          </p:cNvPr>
          <p:cNvSpPr/>
          <p:nvPr/>
        </p:nvSpPr>
        <p:spPr>
          <a:xfrm>
            <a:off x="9990391" y="849355"/>
            <a:ext cx="1543657" cy="64012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Communication from Emergency Director </a:t>
            </a:r>
          </a:p>
        </p:txBody>
      </p:sp>
      <p:sp>
        <p:nvSpPr>
          <p:cNvPr id="45" name="Rectangle 44">
            <a:extLst>
              <a:ext uri="{FF2B5EF4-FFF2-40B4-BE49-F238E27FC236}">
                <a16:creationId xmlns:a16="http://schemas.microsoft.com/office/drawing/2014/main" id="{BABFC67D-2C84-470B-B74E-E82CFE53ACED}"/>
              </a:ext>
            </a:extLst>
          </p:cNvPr>
          <p:cNvSpPr/>
          <p:nvPr/>
        </p:nvSpPr>
        <p:spPr>
          <a:xfrm>
            <a:off x="9990391" y="1489485"/>
            <a:ext cx="1543657" cy="5658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Announces all clear </a:t>
            </a:r>
          </a:p>
          <a:p>
            <a:pPr algn="ctr"/>
            <a:r>
              <a:rPr lang="en-US" sz="1200" dirty="0">
                <a:solidFill>
                  <a:schemeClr val="tx1"/>
                </a:solidFill>
              </a:rPr>
              <a:t>if safe to do so.</a:t>
            </a:r>
          </a:p>
        </p:txBody>
      </p:sp>
      <p:sp>
        <p:nvSpPr>
          <p:cNvPr id="3" name="TextBox 2">
            <a:extLst>
              <a:ext uri="{FF2B5EF4-FFF2-40B4-BE49-F238E27FC236}">
                <a16:creationId xmlns:a16="http://schemas.microsoft.com/office/drawing/2014/main" id="{388BF1A3-2185-4751-9513-66E83514828F}"/>
              </a:ext>
            </a:extLst>
          </p:cNvPr>
          <p:cNvSpPr txBox="1"/>
          <p:nvPr/>
        </p:nvSpPr>
        <p:spPr>
          <a:xfrm>
            <a:off x="380822" y="158917"/>
            <a:ext cx="2673433" cy="584775"/>
          </a:xfrm>
          <a:prstGeom prst="rect">
            <a:avLst/>
          </a:prstGeom>
          <a:solidFill>
            <a:schemeClr val="bg1"/>
          </a:solidFill>
          <a:ln>
            <a:noFill/>
          </a:ln>
        </p:spPr>
        <p:txBody>
          <a:bodyPr wrap="square" rtlCol="0">
            <a:spAutoFit/>
          </a:bodyPr>
          <a:lstStyle/>
          <a:p>
            <a:pPr algn="ctr"/>
            <a:r>
              <a:rPr lang="en-US" sz="1600" b="1" u="sng" dirty="0">
                <a:solidFill>
                  <a:srgbClr val="FF0000"/>
                </a:solidFill>
              </a:rPr>
              <a:t>FIRE EVACUATION </a:t>
            </a:r>
          </a:p>
          <a:p>
            <a:pPr algn="ctr"/>
            <a:r>
              <a:rPr lang="en-US" sz="1600" b="1" u="sng" dirty="0">
                <a:solidFill>
                  <a:srgbClr val="FF0000"/>
                </a:solidFill>
              </a:rPr>
              <a:t>FLOW CHART</a:t>
            </a:r>
          </a:p>
        </p:txBody>
      </p:sp>
      <p:sp>
        <p:nvSpPr>
          <p:cNvPr id="26" name="Slide Number Placeholder 25">
            <a:extLst>
              <a:ext uri="{FF2B5EF4-FFF2-40B4-BE49-F238E27FC236}">
                <a16:creationId xmlns:a16="http://schemas.microsoft.com/office/drawing/2014/main" id="{679C17A4-00FB-4E4B-91FB-3EE97D083B63}"/>
              </a:ext>
            </a:extLst>
          </p:cNvPr>
          <p:cNvSpPr>
            <a:spLocks noGrp="1"/>
          </p:cNvSpPr>
          <p:nvPr>
            <p:ph type="sldNum" sz="quarter" idx="12"/>
          </p:nvPr>
        </p:nvSpPr>
        <p:spPr/>
        <p:txBody>
          <a:bodyPr/>
          <a:lstStyle/>
          <a:p>
            <a:fld id="{D57F1E4F-1CFF-5643-939E-217C01CDF565}" type="slidenum">
              <a:rPr lang="en-US" sz="1200" smtClean="0">
                <a:solidFill>
                  <a:schemeClr val="accent1">
                    <a:lumMod val="75000"/>
                  </a:schemeClr>
                </a:solidFill>
              </a:rPr>
              <a:pPr/>
              <a:t>25</a:t>
            </a:fld>
            <a:endParaRPr lang="en-US" sz="1200" dirty="0">
              <a:solidFill>
                <a:schemeClr val="accent1">
                  <a:lumMod val="75000"/>
                </a:schemeClr>
              </a:solidFill>
            </a:endParaRPr>
          </a:p>
        </p:txBody>
      </p:sp>
      <p:sp>
        <p:nvSpPr>
          <p:cNvPr id="69" name="Arrow: Bent 68">
            <a:extLst>
              <a:ext uri="{FF2B5EF4-FFF2-40B4-BE49-F238E27FC236}">
                <a16:creationId xmlns:a16="http://schemas.microsoft.com/office/drawing/2014/main" id="{91C5F899-EDCF-4804-8B87-04E3675F6125}"/>
              </a:ext>
            </a:extLst>
          </p:cNvPr>
          <p:cNvSpPr/>
          <p:nvPr/>
        </p:nvSpPr>
        <p:spPr>
          <a:xfrm>
            <a:off x="2989631" y="654700"/>
            <a:ext cx="329080" cy="4766092"/>
          </a:xfrm>
          <a:prstGeom prst="bentArrow">
            <a:avLst>
              <a:gd name="adj1" fmla="val 18712"/>
              <a:gd name="adj2" fmla="val 27095"/>
              <a:gd name="adj3" fmla="val 50000"/>
              <a:gd name="adj4"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61" name="Rectangle 60">
            <a:extLst>
              <a:ext uri="{FF2B5EF4-FFF2-40B4-BE49-F238E27FC236}">
                <a16:creationId xmlns:a16="http://schemas.microsoft.com/office/drawing/2014/main" id="{613715C5-8E90-403F-926E-8724AC48D36E}"/>
              </a:ext>
            </a:extLst>
          </p:cNvPr>
          <p:cNvSpPr/>
          <p:nvPr/>
        </p:nvSpPr>
        <p:spPr>
          <a:xfrm>
            <a:off x="3442829" y="186403"/>
            <a:ext cx="1513886" cy="422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ASSESS</a:t>
            </a:r>
          </a:p>
        </p:txBody>
      </p:sp>
      <p:sp>
        <p:nvSpPr>
          <p:cNvPr id="63" name="Rectangle 62">
            <a:extLst>
              <a:ext uri="{FF2B5EF4-FFF2-40B4-BE49-F238E27FC236}">
                <a16:creationId xmlns:a16="http://schemas.microsoft.com/office/drawing/2014/main" id="{34B8EE22-91DD-45F4-B5DC-ABFCD3F5A6FA}"/>
              </a:ext>
            </a:extLst>
          </p:cNvPr>
          <p:cNvSpPr/>
          <p:nvPr/>
        </p:nvSpPr>
        <p:spPr>
          <a:xfrm>
            <a:off x="3436318" y="609199"/>
            <a:ext cx="1524361" cy="7066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Determine the most reasonable way to protect your own life.  </a:t>
            </a:r>
          </a:p>
        </p:txBody>
      </p:sp>
      <p:sp>
        <p:nvSpPr>
          <p:cNvPr id="78" name="Rectangle 77">
            <a:extLst>
              <a:ext uri="{FF2B5EF4-FFF2-40B4-BE49-F238E27FC236}">
                <a16:creationId xmlns:a16="http://schemas.microsoft.com/office/drawing/2014/main" id="{84AB95D3-92A3-4BED-B56C-BF9338C8F96C}"/>
              </a:ext>
            </a:extLst>
          </p:cNvPr>
          <p:cNvSpPr/>
          <p:nvPr/>
        </p:nvSpPr>
        <p:spPr>
          <a:xfrm>
            <a:off x="5597204" y="186403"/>
            <a:ext cx="1513886" cy="4265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79" name="Rectangle 78">
            <a:extLst>
              <a:ext uri="{FF2B5EF4-FFF2-40B4-BE49-F238E27FC236}">
                <a16:creationId xmlns:a16="http://schemas.microsoft.com/office/drawing/2014/main" id="{9A1E4422-BEEA-4F28-BE4C-5AEEFA13CE45}"/>
              </a:ext>
            </a:extLst>
          </p:cNvPr>
          <p:cNvSpPr/>
          <p:nvPr/>
        </p:nvSpPr>
        <p:spPr>
          <a:xfrm>
            <a:off x="5593571" y="604089"/>
            <a:ext cx="1516509" cy="4692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Faculty &amp; Staff </a:t>
            </a:r>
          </a:p>
          <a:p>
            <a:pPr algn="ctr"/>
            <a:r>
              <a:rPr lang="en-US" sz="1200" b="1" dirty="0">
                <a:solidFill>
                  <a:schemeClr val="tx1"/>
                </a:solidFill>
              </a:rPr>
              <a:t>Evacuation Response</a:t>
            </a:r>
          </a:p>
        </p:txBody>
      </p:sp>
      <p:sp>
        <p:nvSpPr>
          <p:cNvPr id="80" name="Rectangle 79">
            <a:extLst>
              <a:ext uri="{FF2B5EF4-FFF2-40B4-BE49-F238E27FC236}">
                <a16:creationId xmlns:a16="http://schemas.microsoft.com/office/drawing/2014/main" id="{FDCC1FC6-11E6-46C8-A2EC-C487587C86C0}"/>
              </a:ext>
            </a:extLst>
          </p:cNvPr>
          <p:cNvSpPr/>
          <p:nvPr/>
        </p:nvSpPr>
        <p:spPr>
          <a:xfrm>
            <a:off x="5594618" y="1743656"/>
            <a:ext cx="1517737" cy="675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 not use the Elevator while exiting the building</a:t>
            </a:r>
          </a:p>
        </p:txBody>
      </p:sp>
      <p:sp>
        <p:nvSpPr>
          <p:cNvPr id="81" name="Rectangle 80">
            <a:extLst>
              <a:ext uri="{FF2B5EF4-FFF2-40B4-BE49-F238E27FC236}">
                <a16:creationId xmlns:a16="http://schemas.microsoft.com/office/drawing/2014/main" id="{B1D8F393-2B1C-4A8C-81A3-FE1C50E7A141}"/>
              </a:ext>
            </a:extLst>
          </p:cNvPr>
          <p:cNvSpPr/>
          <p:nvPr/>
        </p:nvSpPr>
        <p:spPr>
          <a:xfrm>
            <a:off x="5593572" y="1068548"/>
            <a:ext cx="1521312" cy="675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If you are supervising staff or students lead them to safety</a:t>
            </a:r>
          </a:p>
        </p:txBody>
      </p:sp>
      <p:sp>
        <p:nvSpPr>
          <p:cNvPr id="82" name="Rectangle 81">
            <a:extLst>
              <a:ext uri="{FF2B5EF4-FFF2-40B4-BE49-F238E27FC236}">
                <a16:creationId xmlns:a16="http://schemas.microsoft.com/office/drawing/2014/main" id="{BBC0F840-4B21-409A-B2D5-25EFA9A19814}"/>
              </a:ext>
            </a:extLst>
          </p:cNvPr>
          <p:cNvSpPr/>
          <p:nvPr/>
        </p:nvSpPr>
        <p:spPr>
          <a:xfrm>
            <a:off x="5595997" y="2418764"/>
            <a:ext cx="1518888" cy="1207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Find your Building Coordinator and check in at your designated location once outside to safety</a:t>
            </a:r>
          </a:p>
        </p:txBody>
      </p:sp>
      <p:sp>
        <p:nvSpPr>
          <p:cNvPr id="86" name="Rectangle 85">
            <a:extLst>
              <a:ext uri="{FF2B5EF4-FFF2-40B4-BE49-F238E27FC236}">
                <a16:creationId xmlns:a16="http://schemas.microsoft.com/office/drawing/2014/main" id="{682EC985-2330-40E4-B3FF-853A37BF0020}"/>
              </a:ext>
            </a:extLst>
          </p:cNvPr>
          <p:cNvSpPr/>
          <p:nvPr/>
        </p:nvSpPr>
        <p:spPr>
          <a:xfrm>
            <a:off x="7726597" y="853945"/>
            <a:ext cx="1527736" cy="84625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Faculty &amp; Staff Response to Fire &amp;</a:t>
            </a:r>
          </a:p>
          <a:p>
            <a:pPr algn="ctr"/>
            <a:r>
              <a:rPr lang="en-US" sz="1200" b="1" dirty="0">
                <a:solidFill>
                  <a:schemeClr val="tx1"/>
                </a:solidFill>
              </a:rPr>
              <a:t>Police Evacuation  </a:t>
            </a:r>
          </a:p>
        </p:txBody>
      </p:sp>
      <p:sp>
        <p:nvSpPr>
          <p:cNvPr id="87" name="Rectangle 86">
            <a:extLst>
              <a:ext uri="{FF2B5EF4-FFF2-40B4-BE49-F238E27FC236}">
                <a16:creationId xmlns:a16="http://schemas.microsoft.com/office/drawing/2014/main" id="{97323DC4-B8DC-4123-81EA-D1429C6FF522}"/>
              </a:ext>
            </a:extLst>
          </p:cNvPr>
          <p:cNvSpPr/>
          <p:nvPr/>
        </p:nvSpPr>
        <p:spPr>
          <a:xfrm>
            <a:off x="7725587" y="1700198"/>
            <a:ext cx="1528745" cy="8457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Remain calm and follow Campus Safety, Fire &amp; Police instructions</a:t>
            </a:r>
          </a:p>
        </p:txBody>
      </p:sp>
      <p:sp>
        <p:nvSpPr>
          <p:cNvPr id="90" name="Rectangle 89">
            <a:extLst>
              <a:ext uri="{FF2B5EF4-FFF2-40B4-BE49-F238E27FC236}">
                <a16:creationId xmlns:a16="http://schemas.microsoft.com/office/drawing/2014/main" id="{1DFB7248-DAF8-4F17-ACA2-D0AEB44DF92B}"/>
              </a:ext>
            </a:extLst>
          </p:cNvPr>
          <p:cNvSpPr/>
          <p:nvPr/>
        </p:nvSpPr>
        <p:spPr>
          <a:xfrm>
            <a:off x="7725587" y="2541810"/>
            <a:ext cx="1528745" cy="23516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Unless a person needs medical help, try not to stop and ask questions when evacuating building.  The fireman will guide you to safety  The situation could be active as they work to put out the fire and remove other occupants </a:t>
            </a:r>
          </a:p>
        </p:txBody>
      </p:sp>
      <p:sp>
        <p:nvSpPr>
          <p:cNvPr id="91" name="Rectangle 90">
            <a:extLst>
              <a:ext uri="{FF2B5EF4-FFF2-40B4-BE49-F238E27FC236}">
                <a16:creationId xmlns:a16="http://schemas.microsoft.com/office/drawing/2014/main" id="{C79BA901-5E0E-4ED7-8702-9008C5089440}"/>
              </a:ext>
            </a:extLst>
          </p:cNvPr>
          <p:cNvSpPr/>
          <p:nvPr/>
        </p:nvSpPr>
        <p:spPr>
          <a:xfrm>
            <a:off x="7725588" y="191030"/>
            <a:ext cx="1528745" cy="67303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NOTIFICATION POLICE &amp; FIRE EVACUATION</a:t>
            </a:r>
          </a:p>
        </p:txBody>
      </p:sp>
      <p:sp>
        <p:nvSpPr>
          <p:cNvPr id="94" name="Rectangle 93">
            <a:extLst>
              <a:ext uri="{FF2B5EF4-FFF2-40B4-BE49-F238E27FC236}">
                <a16:creationId xmlns:a16="http://schemas.microsoft.com/office/drawing/2014/main" id="{C091AD76-B6AF-4455-9B1E-0E8F5613E6EA}"/>
              </a:ext>
            </a:extLst>
          </p:cNvPr>
          <p:cNvSpPr/>
          <p:nvPr/>
        </p:nvSpPr>
        <p:spPr>
          <a:xfrm>
            <a:off x="9990391" y="2055303"/>
            <a:ext cx="1543657" cy="16860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Look for additional communications from the President or leadership after the all clear if given for additional instructions or update from the incident</a:t>
            </a:r>
          </a:p>
        </p:txBody>
      </p:sp>
      <p:sp>
        <p:nvSpPr>
          <p:cNvPr id="97" name="Arrow: Down 96">
            <a:extLst>
              <a:ext uri="{FF2B5EF4-FFF2-40B4-BE49-F238E27FC236}">
                <a16:creationId xmlns:a16="http://schemas.microsoft.com/office/drawing/2014/main" id="{7CF07F42-6C72-4DF3-B57F-40B241897567}"/>
              </a:ext>
            </a:extLst>
          </p:cNvPr>
          <p:cNvSpPr/>
          <p:nvPr/>
        </p:nvSpPr>
        <p:spPr>
          <a:xfrm>
            <a:off x="1609746" y="1737397"/>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8" name="Arrow: Down 97">
            <a:extLst>
              <a:ext uri="{FF2B5EF4-FFF2-40B4-BE49-F238E27FC236}">
                <a16:creationId xmlns:a16="http://schemas.microsoft.com/office/drawing/2014/main" id="{13B5FBA4-ED63-4CEB-9DE7-4A3BE62CC7CF}"/>
              </a:ext>
            </a:extLst>
          </p:cNvPr>
          <p:cNvSpPr/>
          <p:nvPr/>
        </p:nvSpPr>
        <p:spPr>
          <a:xfrm>
            <a:off x="1788150" y="2293307"/>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Arrow: Curved Down 6">
            <a:extLst>
              <a:ext uri="{FF2B5EF4-FFF2-40B4-BE49-F238E27FC236}">
                <a16:creationId xmlns:a16="http://schemas.microsoft.com/office/drawing/2014/main" id="{E6466F38-45A0-417B-AD85-A90F553638F4}"/>
              </a:ext>
            </a:extLst>
          </p:cNvPr>
          <p:cNvSpPr/>
          <p:nvPr/>
        </p:nvSpPr>
        <p:spPr>
          <a:xfrm rot="10397671" flipH="1">
            <a:off x="2460953" y="5568413"/>
            <a:ext cx="671199" cy="372525"/>
          </a:xfrm>
          <a:prstGeom prst="curvedDownArrow">
            <a:avLst>
              <a:gd name="adj1" fmla="val 25000"/>
              <a:gd name="adj2" fmla="val 47730"/>
              <a:gd name="adj3" fmla="val 3954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0" name="Arrow: Bent 99">
            <a:extLst>
              <a:ext uri="{FF2B5EF4-FFF2-40B4-BE49-F238E27FC236}">
                <a16:creationId xmlns:a16="http://schemas.microsoft.com/office/drawing/2014/main" id="{EF929FB2-84D0-409B-87B7-9552D1625135}"/>
              </a:ext>
            </a:extLst>
          </p:cNvPr>
          <p:cNvSpPr/>
          <p:nvPr/>
        </p:nvSpPr>
        <p:spPr>
          <a:xfrm>
            <a:off x="9444093" y="674261"/>
            <a:ext cx="365190" cy="4149409"/>
          </a:xfrm>
          <a:prstGeom prst="bentArrow">
            <a:avLst>
              <a:gd name="adj1" fmla="val 18712"/>
              <a:gd name="adj2" fmla="val 25000"/>
              <a:gd name="adj3" fmla="val 50000"/>
              <a:gd name="adj4"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0" name="Arrow: Left-Right 39">
            <a:extLst>
              <a:ext uri="{FF2B5EF4-FFF2-40B4-BE49-F238E27FC236}">
                <a16:creationId xmlns:a16="http://schemas.microsoft.com/office/drawing/2014/main" id="{198A466D-354A-40B2-A432-E1A99F92A717}"/>
              </a:ext>
            </a:extLst>
          </p:cNvPr>
          <p:cNvSpPr/>
          <p:nvPr/>
        </p:nvSpPr>
        <p:spPr>
          <a:xfrm>
            <a:off x="7211045" y="305631"/>
            <a:ext cx="423989" cy="18434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170C67B8-96AD-4BB4-831E-2180C7D2DE46}"/>
              </a:ext>
            </a:extLst>
          </p:cNvPr>
          <p:cNvSpPr/>
          <p:nvPr/>
        </p:nvSpPr>
        <p:spPr>
          <a:xfrm>
            <a:off x="10001563" y="4092074"/>
            <a:ext cx="1521312" cy="4265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55" name="Arrow: Down 54">
            <a:extLst>
              <a:ext uri="{FF2B5EF4-FFF2-40B4-BE49-F238E27FC236}">
                <a16:creationId xmlns:a16="http://schemas.microsoft.com/office/drawing/2014/main" id="{FD132D76-335E-4D38-B19A-7B138699E6CB}"/>
              </a:ext>
            </a:extLst>
          </p:cNvPr>
          <p:cNvSpPr/>
          <p:nvPr/>
        </p:nvSpPr>
        <p:spPr>
          <a:xfrm>
            <a:off x="10664383" y="3841567"/>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6" name="Rectangle 55">
            <a:extLst>
              <a:ext uri="{FF2B5EF4-FFF2-40B4-BE49-F238E27FC236}">
                <a16:creationId xmlns:a16="http://schemas.microsoft.com/office/drawing/2014/main" id="{169B0C18-A305-4B6E-87B0-16EF2246A81F}"/>
              </a:ext>
            </a:extLst>
          </p:cNvPr>
          <p:cNvSpPr/>
          <p:nvPr/>
        </p:nvSpPr>
        <p:spPr>
          <a:xfrm>
            <a:off x="10001564" y="4514597"/>
            <a:ext cx="1521312" cy="14805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Please do not speak with the Media. You might be contacted by a local reporter. The college will provide an official statement  </a:t>
            </a:r>
          </a:p>
        </p:txBody>
      </p:sp>
      <p:sp>
        <p:nvSpPr>
          <p:cNvPr id="57" name="Rectangle 56">
            <a:extLst>
              <a:ext uri="{FF2B5EF4-FFF2-40B4-BE49-F238E27FC236}">
                <a16:creationId xmlns:a16="http://schemas.microsoft.com/office/drawing/2014/main" id="{705724BC-8523-4794-965A-7365209C9D6C}"/>
              </a:ext>
            </a:extLst>
          </p:cNvPr>
          <p:cNvSpPr/>
          <p:nvPr/>
        </p:nvSpPr>
        <p:spPr>
          <a:xfrm>
            <a:off x="5593974" y="3625881"/>
            <a:ext cx="1517116" cy="5870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Evacuation to a Shelter in Place Location if needed</a:t>
            </a:r>
          </a:p>
        </p:txBody>
      </p:sp>
      <p:sp>
        <p:nvSpPr>
          <p:cNvPr id="58" name="Rectangle 57">
            <a:extLst>
              <a:ext uri="{FF2B5EF4-FFF2-40B4-BE49-F238E27FC236}">
                <a16:creationId xmlns:a16="http://schemas.microsoft.com/office/drawing/2014/main" id="{E07745B9-93CE-4BBE-B04B-3EF9FC0EF7CC}"/>
              </a:ext>
            </a:extLst>
          </p:cNvPr>
          <p:cNvSpPr/>
          <p:nvPr/>
        </p:nvSpPr>
        <p:spPr>
          <a:xfrm>
            <a:off x="5591281" y="4209609"/>
            <a:ext cx="1519169" cy="33411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dirty="0">
                <a:solidFill>
                  <a:schemeClr val="tx1"/>
                </a:solidFill>
              </a:rPr>
              <a:t>Chapel</a:t>
            </a:r>
            <a:r>
              <a:rPr lang="en-US" sz="1200" b="1" dirty="0">
                <a:solidFill>
                  <a:schemeClr val="tx1"/>
                </a:solidFill>
              </a:rPr>
              <a:t> </a:t>
            </a:r>
          </a:p>
          <a:p>
            <a:pPr algn="ctr"/>
            <a:endParaRPr lang="en-US" sz="1200" b="1" dirty="0">
              <a:solidFill>
                <a:schemeClr val="tx1"/>
              </a:solidFill>
            </a:endParaRPr>
          </a:p>
        </p:txBody>
      </p:sp>
      <p:sp>
        <p:nvSpPr>
          <p:cNvPr id="62" name="Rectangle 61">
            <a:extLst>
              <a:ext uri="{FF2B5EF4-FFF2-40B4-BE49-F238E27FC236}">
                <a16:creationId xmlns:a16="http://schemas.microsoft.com/office/drawing/2014/main" id="{DC4A5841-D116-4DEB-BAEF-4F39E96019C1}"/>
              </a:ext>
            </a:extLst>
          </p:cNvPr>
          <p:cNvSpPr/>
          <p:nvPr/>
        </p:nvSpPr>
        <p:spPr>
          <a:xfrm>
            <a:off x="3438949" y="1315804"/>
            <a:ext cx="1522757" cy="1411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What is the nature of the emergency:</a:t>
            </a:r>
          </a:p>
          <a:p>
            <a:pPr algn="ctr"/>
            <a:endParaRPr lang="en-US" sz="1200" dirty="0">
              <a:solidFill>
                <a:schemeClr val="tx1"/>
              </a:solidFill>
            </a:endParaRPr>
          </a:p>
          <a:p>
            <a:pPr algn="ctr"/>
            <a:r>
              <a:rPr lang="en-US" sz="1200" dirty="0">
                <a:solidFill>
                  <a:schemeClr val="tx1"/>
                </a:solidFill>
              </a:rPr>
              <a:t>Chemical Plumes, Utility Issue, </a:t>
            </a:r>
          </a:p>
          <a:p>
            <a:pPr algn="ctr"/>
            <a:r>
              <a:rPr lang="en-US" sz="1200" dirty="0">
                <a:solidFill>
                  <a:schemeClr val="tx1"/>
                </a:solidFill>
              </a:rPr>
              <a:t>Natural or </a:t>
            </a:r>
          </a:p>
          <a:p>
            <a:pPr algn="ctr"/>
            <a:r>
              <a:rPr lang="en-US" sz="1200" dirty="0">
                <a:solidFill>
                  <a:schemeClr val="tx1"/>
                </a:solidFill>
              </a:rPr>
              <a:t>Man Made Disaster</a:t>
            </a:r>
          </a:p>
        </p:txBody>
      </p:sp>
      <p:sp>
        <p:nvSpPr>
          <p:cNvPr id="64" name="Rectangle 63">
            <a:extLst>
              <a:ext uri="{FF2B5EF4-FFF2-40B4-BE49-F238E27FC236}">
                <a16:creationId xmlns:a16="http://schemas.microsoft.com/office/drawing/2014/main" id="{E268D78D-1957-45FF-8A13-0BE742AFC07B}"/>
              </a:ext>
            </a:extLst>
          </p:cNvPr>
          <p:cNvSpPr/>
          <p:nvPr/>
        </p:nvSpPr>
        <p:spPr>
          <a:xfrm>
            <a:off x="3436318" y="3308355"/>
            <a:ext cx="1521362" cy="8300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Determine areas to avoid as you leave the building</a:t>
            </a:r>
          </a:p>
        </p:txBody>
      </p:sp>
      <p:sp>
        <p:nvSpPr>
          <p:cNvPr id="65" name="Rectangle 64">
            <a:extLst>
              <a:ext uri="{FF2B5EF4-FFF2-40B4-BE49-F238E27FC236}">
                <a16:creationId xmlns:a16="http://schemas.microsoft.com/office/drawing/2014/main" id="{84898E32-4CBC-4E5B-9DCC-ACA3A9AB0AFF}"/>
              </a:ext>
            </a:extLst>
          </p:cNvPr>
          <p:cNvSpPr/>
          <p:nvPr/>
        </p:nvSpPr>
        <p:spPr>
          <a:xfrm>
            <a:off x="3438949" y="2723394"/>
            <a:ext cx="1518731" cy="581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Determine the best route to evacuation</a:t>
            </a:r>
          </a:p>
        </p:txBody>
      </p:sp>
      <p:sp>
        <p:nvSpPr>
          <p:cNvPr id="66" name="Rectangle 65">
            <a:extLst>
              <a:ext uri="{FF2B5EF4-FFF2-40B4-BE49-F238E27FC236}">
                <a16:creationId xmlns:a16="http://schemas.microsoft.com/office/drawing/2014/main" id="{B3C71DA9-4FFB-4CFC-91E7-788C266D9D20}"/>
              </a:ext>
            </a:extLst>
          </p:cNvPr>
          <p:cNvSpPr/>
          <p:nvPr/>
        </p:nvSpPr>
        <p:spPr>
          <a:xfrm>
            <a:off x="5593974" y="4547062"/>
            <a:ext cx="1516476" cy="35484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dirty="0">
                <a:solidFill>
                  <a:schemeClr val="tx1"/>
                </a:solidFill>
              </a:rPr>
              <a:t>Main Gym</a:t>
            </a:r>
          </a:p>
          <a:p>
            <a:pPr algn="ctr"/>
            <a:endParaRPr lang="en-US" sz="1200" b="1" dirty="0">
              <a:solidFill>
                <a:schemeClr val="tx1"/>
              </a:solidFill>
            </a:endParaRPr>
          </a:p>
        </p:txBody>
      </p:sp>
      <p:sp>
        <p:nvSpPr>
          <p:cNvPr id="67" name="Rectangle 66">
            <a:extLst>
              <a:ext uri="{FF2B5EF4-FFF2-40B4-BE49-F238E27FC236}">
                <a16:creationId xmlns:a16="http://schemas.microsoft.com/office/drawing/2014/main" id="{6968EB58-0387-42DF-99E5-8364E0E36D64}"/>
              </a:ext>
            </a:extLst>
          </p:cNvPr>
          <p:cNvSpPr/>
          <p:nvPr/>
        </p:nvSpPr>
        <p:spPr>
          <a:xfrm>
            <a:off x="5597205" y="5256891"/>
            <a:ext cx="1518397" cy="35484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dirty="0">
                <a:solidFill>
                  <a:schemeClr val="tx1"/>
                </a:solidFill>
              </a:rPr>
              <a:t>PAC</a:t>
            </a:r>
          </a:p>
          <a:p>
            <a:pPr algn="ctr"/>
            <a:endParaRPr lang="en-US" sz="1200" b="1" dirty="0">
              <a:solidFill>
                <a:schemeClr val="tx1"/>
              </a:solidFill>
            </a:endParaRPr>
          </a:p>
        </p:txBody>
      </p:sp>
      <p:sp>
        <p:nvSpPr>
          <p:cNvPr id="68" name="Rectangle 67">
            <a:extLst>
              <a:ext uri="{FF2B5EF4-FFF2-40B4-BE49-F238E27FC236}">
                <a16:creationId xmlns:a16="http://schemas.microsoft.com/office/drawing/2014/main" id="{83191D03-A58E-4056-B4BC-BC9E4FF21618}"/>
              </a:ext>
            </a:extLst>
          </p:cNvPr>
          <p:cNvSpPr/>
          <p:nvPr/>
        </p:nvSpPr>
        <p:spPr>
          <a:xfrm>
            <a:off x="5597204" y="4902045"/>
            <a:ext cx="1518398" cy="35484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Aux Gym</a:t>
            </a:r>
            <a:r>
              <a:rPr lang="en-US" sz="1200" b="1" dirty="0">
                <a:solidFill>
                  <a:schemeClr val="tx1"/>
                </a:solidFill>
              </a:rPr>
              <a:t> </a:t>
            </a:r>
          </a:p>
          <a:p>
            <a:pPr algn="ctr"/>
            <a:endParaRPr lang="en-US" sz="1200" b="1" dirty="0">
              <a:solidFill>
                <a:schemeClr val="tx1"/>
              </a:solidFill>
            </a:endParaRPr>
          </a:p>
        </p:txBody>
      </p:sp>
      <p:sp>
        <p:nvSpPr>
          <p:cNvPr id="85" name="Rectangle 84">
            <a:extLst>
              <a:ext uri="{FF2B5EF4-FFF2-40B4-BE49-F238E27FC236}">
                <a16:creationId xmlns:a16="http://schemas.microsoft.com/office/drawing/2014/main" id="{C0AF7793-ADAE-4625-B8E1-75DDA8E0CF5D}"/>
              </a:ext>
            </a:extLst>
          </p:cNvPr>
          <p:cNvSpPr/>
          <p:nvPr/>
        </p:nvSpPr>
        <p:spPr>
          <a:xfrm>
            <a:off x="5594618" y="5943455"/>
            <a:ext cx="1518397" cy="33411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dirty="0">
                <a:solidFill>
                  <a:schemeClr val="tx1"/>
                </a:solidFill>
              </a:rPr>
              <a:t>Sent Home</a:t>
            </a:r>
          </a:p>
          <a:p>
            <a:pPr algn="ctr"/>
            <a:endParaRPr lang="en-US" sz="1200" b="1" dirty="0">
              <a:solidFill>
                <a:schemeClr val="tx1"/>
              </a:solidFill>
            </a:endParaRPr>
          </a:p>
        </p:txBody>
      </p:sp>
      <p:sp>
        <p:nvSpPr>
          <p:cNvPr id="95" name="Rectangle 94">
            <a:extLst>
              <a:ext uri="{FF2B5EF4-FFF2-40B4-BE49-F238E27FC236}">
                <a16:creationId xmlns:a16="http://schemas.microsoft.com/office/drawing/2014/main" id="{24F10032-6C24-4271-BDB0-FD524D69A37C}"/>
              </a:ext>
            </a:extLst>
          </p:cNvPr>
          <p:cNvSpPr/>
          <p:nvPr/>
        </p:nvSpPr>
        <p:spPr>
          <a:xfrm>
            <a:off x="3436318" y="4138971"/>
            <a:ext cx="1521362" cy="5776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Do not use the Elevator</a:t>
            </a:r>
          </a:p>
        </p:txBody>
      </p:sp>
      <p:sp>
        <p:nvSpPr>
          <p:cNvPr id="96" name="Arrow: Bent 95">
            <a:extLst>
              <a:ext uri="{FF2B5EF4-FFF2-40B4-BE49-F238E27FC236}">
                <a16:creationId xmlns:a16="http://schemas.microsoft.com/office/drawing/2014/main" id="{68C68B83-61C9-4B77-AC08-85BAEC4D2B05}"/>
              </a:ext>
            </a:extLst>
          </p:cNvPr>
          <p:cNvSpPr/>
          <p:nvPr/>
        </p:nvSpPr>
        <p:spPr>
          <a:xfrm>
            <a:off x="5130645" y="654699"/>
            <a:ext cx="329080" cy="3959245"/>
          </a:xfrm>
          <a:prstGeom prst="bentArrow">
            <a:avLst>
              <a:gd name="adj1" fmla="val 18712"/>
              <a:gd name="adj2" fmla="val 27095"/>
              <a:gd name="adj3" fmla="val 50000"/>
              <a:gd name="adj4"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9" name="Arrow: Curved Down 98">
            <a:extLst>
              <a:ext uri="{FF2B5EF4-FFF2-40B4-BE49-F238E27FC236}">
                <a16:creationId xmlns:a16="http://schemas.microsoft.com/office/drawing/2014/main" id="{CEB98BBE-57FD-4E53-92C2-697CC834FB16}"/>
              </a:ext>
            </a:extLst>
          </p:cNvPr>
          <p:cNvSpPr/>
          <p:nvPr/>
        </p:nvSpPr>
        <p:spPr>
          <a:xfrm rot="10397671" flipH="1">
            <a:off x="4602238" y="4771458"/>
            <a:ext cx="671199" cy="372525"/>
          </a:xfrm>
          <a:prstGeom prst="curvedDownArrow">
            <a:avLst>
              <a:gd name="adj1" fmla="val 25000"/>
              <a:gd name="adj2" fmla="val 47730"/>
              <a:gd name="adj3" fmla="val 3954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6" name="Rectangle 105">
            <a:extLst>
              <a:ext uri="{FF2B5EF4-FFF2-40B4-BE49-F238E27FC236}">
                <a16:creationId xmlns:a16="http://schemas.microsoft.com/office/drawing/2014/main" id="{272EDEFA-90C7-4E99-B133-55F741B2910F}"/>
              </a:ext>
            </a:extLst>
          </p:cNvPr>
          <p:cNvSpPr/>
          <p:nvPr/>
        </p:nvSpPr>
        <p:spPr>
          <a:xfrm>
            <a:off x="5592053" y="5609342"/>
            <a:ext cx="1518397" cy="33411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dirty="0">
                <a:solidFill>
                  <a:schemeClr val="tx1"/>
                </a:solidFill>
              </a:rPr>
              <a:t>Social Hall</a:t>
            </a:r>
          </a:p>
          <a:p>
            <a:pPr algn="ctr"/>
            <a:endParaRPr lang="en-US" sz="1200" b="1" dirty="0">
              <a:solidFill>
                <a:schemeClr val="tx1"/>
              </a:solidFill>
            </a:endParaRPr>
          </a:p>
        </p:txBody>
      </p:sp>
      <p:sp>
        <p:nvSpPr>
          <p:cNvPr id="107" name="Arrow: Curved Down 106">
            <a:extLst>
              <a:ext uri="{FF2B5EF4-FFF2-40B4-BE49-F238E27FC236}">
                <a16:creationId xmlns:a16="http://schemas.microsoft.com/office/drawing/2014/main" id="{FF957997-8DB8-450E-9FCF-4513C860CE3A}"/>
              </a:ext>
            </a:extLst>
          </p:cNvPr>
          <p:cNvSpPr/>
          <p:nvPr/>
        </p:nvSpPr>
        <p:spPr>
          <a:xfrm rot="10397671" flipH="1">
            <a:off x="8918733" y="5000184"/>
            <a:ext cx="671199" cy="372525"/>
          </a:xfrm>
          <a:prstGeom prst="curvedDownArrow">
            <a:avLst>
              <a:gd name="adj1" fmla="val 25000"/>
              <a:gd name="adj2" fmla="val 47730"/>
              <a:gd name="adj3" fmla="val 3954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Rectangle 46">
            <a:extLst>
              <a:ext uri="{FF2B5EF4-FFF2-40B4-BE49-F238E27FC236}">
                <a16:creationId xmlns:a16="http://schemas.microsoft.com/office/drawing/2014/main" id="{262FEBBB-00AF-4C10-B9CB-E0FFD9FA89FC}"/>
              </a:ext>
            </a:extLst>
          </p:cNvPr>
          <p:cNvSpPr/>
          <p:nvPr/>
        </p:nvSpPr>
        <p:spPr>
          <a:xfrm>
            <a:off x="607967" y="2342780"/>
            <a:ext cx="2199230" cy="5557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Discoverer notifies calls 911 and Security Office </a:t>
            </a:r>
          </a:p>
        </p:txBody>
      </p:sp>
      <p:sp>
        <p:nvSpPr>
          <p:cNvPr id="48" name="Rectangle 47">
            <a:extLst>
              <a:ext uri="{FF2B5EF4-FFF2-40B4-BE49-F238E27FC236}">
                <a16:creationId xmlns:a16="http://schemas.microsoft.com/office/drawing/2014/main" id="{98CA804C-1786-40D3-9F77-211A30D7A4E5}"/>
              </a:ext>
            </a:extLst>
          </p:cNvPr>
          <p:cNvSpPr/>
          <p:nvPr/>
        </p:nvSpPr>
        <p:spPr>
          <a:xfrm>
            <a:off x="605886" y="1966828"/>
            <a:ext cx="2207229" cy="37252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NOTIFY</a:t>
            </a:r>
          </a:p>
        </p:txBody>
      </p:sp>
      <p:sp>
        <p:nvSpPr>
          <p:cNvPr id="49" name="Rectangle 48">
            <a:extLst>
              <a:ext uri="{FF2B5EF4-FFF2-40B4-BE49-F238E27FC236}">
                <a16:creationId xmlns:a16="http://schemas.microsoft.com/office/drawing/2014/main" id="{42C21CA9-99F0-408A-BF51-2D9CFFFB174E}"/>
              </a:ext>
            </a:extLst>
          </p:cNvPr>
          <p:cNvSpPr/>
          <p:nvPr/>
        </p:nvSpPr>
        <p:spPr>
          <a:xfrm>
            <a:off x="605886" y="2904169"/>
            <a:ext cx="2207228" cy="13282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a:p>
            <a:pPr algn="ctr"/>
            <a:r>
              <a:rPr lang="en-US" sz="1200" dirty="0">
                <a:solidFill>
                  <a:schemeClr val="tx1"/>
                </a:solidFill>
              </a:rPr>
              <a:t>Ed Wovchko Or Thomas Hughart</a:t>
            </a:r>
          </a:p>
          <a:p>
            <a:pPr algn="ctr"/>
            <a:r>
              <a:rPr lang="en-US" sz="1200" dirty="0">
                <a:solidFill>
                  <a:schemeClr val="tx1"/>
                </a:solidFill>
              </a:rPr>
              <a:t>Chemical Hygiene Officers </a:t>
            </a:r>
          </a:p>
          <a:p>
            <a:pPr algn="ctr"/>
            <a:r>
              <a:rPr lang="en-US" sz="1200" b="1" dirty="0">
                <a:solidFill>
                  <a:schemeClr val="tx1"/>
                </a:solidFill>
              </a:rPr>
              <a:t>Must be called if fire is in either science building without delay! </a:t>
            </a:r>
            <a:r>
              <a:rPr lang="en-US" sz="1200" dirty="0">
                <a:solidFill>
                  <a:schemeClr val="tx1"/>
                </a:solidFill>
              </a:rPr>
              <a:t>(412-508-8985, 304-880-6652)</a:t>
            </a:r>
          </a:p>
          <a:p>
            <a:pPr algn="ctr"/>
            <a:endParaRPr lang="en-US" sz="1200" dirty="0">
              <a:solidFill>
                <a:schemeClr val="tx1"/>
              </a:solidFill>
            </a:endParaRPr>
          </a:p>
        </p:txBody>
      </p:sp>
      <p:sp>
        <p:nvSpPr>
          <p:cNvPr id="50" name="Arrow: Down 49">
            <a:extLst>
              <a:ext uri="{FF2B5EF4-FFF2-40B4-BE49-F238E27FC236}">
                <a16:creationId xmlns:a16="http://schemas.microsoft.com/office/drawing/2014/main" id="{68381BC8-8088-402E-B645-C287DC8B1591}"/>
              </a:ext>
            </a:extLst>
          </p:cNvPr>
          <p:cNvSpPr/>
          <p:nvPr/>
        </p:nvSpPr>
        <p:spPr>
          <a:xfrm>
            <a:off x="1609746" y="4305536"/>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803957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274" y="816638"/>
            <a:ext cx="10786041" cy="977138"/>
          </a:xfrm>
        </p:spPr>
        <p:txBody>
          <a:bodyPr>
            <a:normAutofit/>
          </a:bodyPr>
          <a:lstStyle/>
          <a:p>
            <a:r>
              <a:rPr lang="en-US" sz="6000" dirty="0">
                <a:solidFill>
                  <a:schemeClr val="tx1"/>
                </a:solidFill>
              </a:rPr>
              <a:t>EMERGENCY ACTION PLANNING</a:t>
            </a:r>
          </a:p>
        </p:txBody>
      </p:sp>
      <p:sp>
        <p:nvSpPr>
          <p:cNvPr id="3" name="Subtitle 2"/>
          <p:cNvSpPr>
            <a:spLocks noGrp="1"/>
          </p:cNvSpPr>
          <p:nvPr>
            <p:ph type="subTitle" idx="1"/>
          </p:nvPr>
        </p:nvSpPr>
        <p:spPr>
          <a:xfrm>
            <a:off x="1074993" y="1898267"/>
            <a:ext cx="10475321" cy="627863"/>
          </a:xfrm>
        </p:spPr>
        <p:txBody>
          <a:bodyPr>
            <a:normAutofit/>
          </a:bodyPr>
          <a:lstStyle/>
          <a:p>
            <a:r>
              <a:rPr lang="en-US" sz="2000" dirty="0"/>
              <a:t>A preparation guide for employees at West Virginia Wesleyan College</a:t>
            </a:r>
          </a:p>
        </p:txBody>
      </p:sp>
      <p:sp>
        <p:nvSpPr>
          <p:cNvPr id="4" name="Slide Number Placeholder 3">
            <a:extLst>
              <a:ext uri="{FF2B5EF4-FFF2-40B4-BE49-F238E27FC236}">
                <a16:creationId xmlns:a16="http://schemas.microsoft.com/office/drawing/2014/main" id="{944A2F2B-E33E-47A9-9B50-218813625C30}"/>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6" name="Picture 5">
            <a:extLst>
              <a:ext uri="{FF2B5EF4-FFF2-40B4-BE49-F238E27FC236}">
                <a16:creationId xmlns:a16="http://schemas.microsoft.com/office/drawing/2014/main" id="{70EF9C9C-5C61-4EA6-A21D-9E0E873C5906}"/>
              </a:ext>
            </a:extLst>
          </p:cNvPr>
          <p:cNvPicPr>
            <a:picLocks noChangeAspect="1"/>
          </p:cNvPicPr>
          <p:nvPr/>
        </p:nvPicPr>
        <p:blipFill>
          <a:blip r:embed="rId2"/>
          <a:stretch>
            <a:fillRect/>
          </a:stretch>
        </p:blipFill>
        <p:spPr>
          <a:xfrm>
            <a:off x="7643067" y="4068724"/>
            <a:ext cx="3082369" cy="1972638"/>
          </a:xfrm>
          <a:prstGeom prst="rect">
            <a:avLst/>
          </a:prstGeom>
        </p:spPr>
      </p:pic>
      <p:sp>
        <p:nvSpPr>
          <p:cNvPr id="5" name="TextBox 4">
            <a:extLst>
              <a:ext uri="{FF2B5EF4-FFF2-40B4-BE49-F238E27FC236}">
                <a16:creationId xmlns:a16="http://schemas.microsoft.com/office/drawing/2014/main" id="{28B81462-9E9C-47CA-9116-55EDE45BAE05}"/>
              </a:ext>
            </a:extLst>
          </p:cNvPr>
          <p:cNvSpPr txBox="1"/>
          <p:nvPr/>
        </p:nvSpPr>
        <p:spPr>
          <a:xfrm>
            <a:off x="1074993" y="2961314"/>
            <a:ext cx="6668046" cy="1015663"/>
          </a:xfrm>
          <a:prstGeom prst="rect">
            <a:avLst/>
          </a:prstGeom>
          <a:noFill/>
        </p:spPr>
        <p:txBody>
          <a:bodyPr wrap="square" rtlCol="0">
            <a:spAutoFit/>
          </a:bodyPr>
          <a:lstStyle/>
          <a:p>
            <a:r>
              <a:rPr lang="en-US" sz="6000" b="1" dirty="0"/>
              <a:t>SHELTER IN PLACE</a:t>
            </a:r>
          </a:p>
        </p:txBody>
      </p:sp>
    </p:spTree>
    <p:extLst>
      <p:ext uri="{BB962C8B-B14F-4D97-AF65-F5344CB8AC3E}">
        <p14:creationId xmlns:p14="http://schemas.microsoft.com/office/powerpoint/2010/main" val="495234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27</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256674" y="191252"/>
            <a:ext cx="10882313" cy="773482"/>
          </a:xfrm>
        </p:spPr>
        <p:txBody>
          <a:bodyPr/>
          <a:lstStyle/>
          <a:p>
            <a:r>
              <a:rPr lang="en-US" b="1" dirty="0">
                <a:latin typeface="+mn-lt"/>
              </a:rPr>
              <a:t>SHELTER IN PLACE</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85262" y="964734"/>
            <a:ext cx="11216712" cy="5327009"/>
          </a:xfrm>
        </p:spPr>
        <p:txBody>
          <a:bodyPr>
            <a:normAutofit lnSpcReduction="10000"/>
          </a:bodyPr>
          <a:lstStyle/>
          <a:p>
            <a:r>
              <a:rPr lang="en-US" sz="2800" dirty="0">
                <a:solidFill>
                  <a:schemeClr val="tx1"/>
                </a:solidFill>
              </a:rPr>
              <a:t>SHELTERING IN PLACE should be used to protect occupants from external threats such as chemical plumes, severe weather and other natural or man-made threats.</a:t>
            </a:r>
          </a:p>
          <a:p>
            <a:r>
              <a:rPr lang="en-US" sz="2800" dirty="0">
                <a:solidFill>
                  <a:schemeClr val="tx1"/>
                </a:solidFill>
              </a:rPr>
              <a:t>SHELTERING IN PLACE provides a refuge for occupants during an emergency.  Shelters are located in areas that maximize the safety of inhabitants.</a:t>
            </a:r>
          </a:p>
          <a:p>
            <a:r>
              <a:rPr lang="en-US" sz="2800" dirty="0">
                <a:solidFill>
                  <a:schemeClr val="tx1"/>
                </a:solidFill>
              </a:rPr>
              <a:t>Shelters are located in the following locations:</a:t>
            </a:r>
          </a:p>
          <a:p>
            <a:endParaRPr lang="en-US" sz="1050" dirty="0">
              <a:solidFill>
                <a:schemeClr val="tx1"/>
              </a:solidFill>
            </a:endParaRPr>
          </a:p>
          <a:p>
            <a:pPr lvl="1"/>
            <a:r>
              <a:rPr lang="en-US" i="1" dirty="0">
                <a:solidFill>
                  <a:schemeClr val="tx1"/>
                </a:solidFill>
              </a:rPr>
              <a:t>Chapel </a:t>
            </a:r>
          </a:p>
          <a:p>
            <a:pPr lvl="1"/>
            <a:r>
              <a:rPr lang="en-US" i="1" dirty="0">
                <a:solidFill>
                  <a:schemeClr val="tx1"/>
                </a:solidFill>
              </a:rPr>
              <a:t>Main Gym </a:t>
            </a:r>
          </a:p>
          <a:p>
            <a:pPr lvl="1"/>
            <a:r>
              <a:rPr lang="en-US" i="1" dirty="0">
                <a:solidFill>
                  <a:schemeClr val="tx1"/>
                </a:solidFill>
              </a:rPr>
              <a:t>Auxiliary Gym</a:t>
            </a:r>
          </a:p>
          <a:p>
            <a:pPr lvl="1"/>
            <a:r>
              <a:rPr lang="en-US" i="1" dirty="0">
                <a:solidFill>
                  <a:schemeClr val="tx1"/>
                </a:solidFill>
              </a:rPr>
              <a:t>PAC</a:t>
            </a:r>
          </a:p>
          <a:p>
            <a:pPr lvl="1"/>
            <a:r>
              <a:rPr lang="en-US" i="1" dirty="0">
                <a:solidFill>
                  <a:schemeClr val="tx1"/>
                </a:solidFill>
              </a:rPr>
              <a:t>Social Hall</a:t>
            </a:r>
          </a:p>
          <a:p>
            <a:pPr lvl="1"/>
            <a:r>
              <a:rPr lang="en-US" i="1" dirty="0">
                <a:solidFill>
                  <a:schemeClr val="tx1"/>
                </a:solidFill>
              </a:rPr>
              <a:t>Library</a:t>
            </a:r>
          </a:p>
          <a:p>
            <a:pPr lvl="1"/>
            <a:r>
              <a:rPr lang="en-US" i="1" dirty="0">
                <a:solidFill>
                  <a:schemeClr val="tx1"/>
                </a:solidFill>
              </a:rPr>
              <a:t>Office locations</a:t>
            </a:r>
          </a:p>
          <a:p>
            <a:pPr marL="201168" lvl="1" indent="0">
              <a:buNone/>
            </a:pPr>
            <a:r>
              <a:rPr lang="en-US" b="1" dirty="0"/>
              <a:t>*Emergency Director may choose a more conducive area as the incident may warrant</a:t>
            </a:r>
            <a:endParaRPr lang="en-US" dirty="0"/>
          </a:p>
          <a:p>
            <a:pPr lvl="1">
              <a:buFont typeface="Arial" panose="020B0604020202020204" pitchFamily="34" charset="0"/>
              <a:buChar char="•"/>
            </a:pPr>
            <a:endParaRPr lang="en-US" sz="2600" dirty="0"/>
          </a:p>
          <a:p>
            <a:pPr>
              <a:buFont typeface="Arial" panose="020B0604020202020204" pitchFamily="34" charset="0"/>
              <a:buChar char="•"/>
            </a:pPr>
            <a:endParaRPr lang="en-US" sz="2800" dirty="0"/>
          </a:p>
          <a:p>
            <a:endParaRPr lang="en-US" sz="3100" dirty="0"/>
          </a:p>
          <a:p>
            <a:endParaRPr lang="en-US" dirty="0"/>
          </a:p>
        </p:txBody>
      </p:sp>
    </p:spTree>
    <p:extLst>
      <p:ext uri="{BB962C8B-B14F-4D97-AF65-F5344CB8AC3E}">
        <p14:creationId xmlns:p14="http://schemas.microsoft.com/office/powerpoint/2010/main" val="1454769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28</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256674" y="191252"/>
            <a:ext cx="11605359" cy="773482"/>
          </a:xfrm>
        </p:spPr>
        <p:txBody>
          <a:bodyPr>
            <a:normAutofit/>
          </a:bodyPr>
          <a:lstStyle/>
          <a:p>
            <a:r>
              <a:rPr lang="en-US" sz="4000" b="1" dirty="0">
                <a:latin typeface="+mn-lt"/>
              </a:rPr>
              <a:t>HOW TO RESPOND WITH A “SHELTER IN PLACE” ORDER</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85262" y="1057013"/>
            <a:ext cx="11004633" cy="5124712"/>
          </a:xfrm>
        </p:spPr>
        <p:txBody>
          <a:bodyPr>
            <a:normAutofit/>
          </a:bodyPr>
          <a:lstStyle/>
          <a:p>
            <a:pPr lvl="1">
              <a:buFont typeface="Arial" panose="020B0604020202020204" pitchFamily="34" charset="0"/>
              <a:buChar char="•"/>
            </a:pPr>
            <a:r>
              <a:rPr lang="en-US" sz="2400" dirty="0">
                <a:solidFill>
                  <a:schemeClr val="tx1"/>
                </a:solidFill>
              </a:rPr>
              <a:t>Determine the most reasonable way to protect your own life </a:t>
            </a:r>
          </a:p>
          <a:p>
            <a:pPr lvl="1">
              <a:buFont typeface="Arial" panose="020B0604020202020204" pitchFamily="34" charset="0"/>
              <a:buChar char="•"/>
            </a:pPr>
            <a:r>
              <a:rPr lang="en-US" sz="2400" dirty="0">
                <a:solidFill>
                  <a:schemeClr val="tx1"/>
                </a:solidFill>
              </a:rPr>
              <a:t>Determine the safest location to shelter in place</a:t>
            </a:r>
          </a:p>
          <a:p>
            <a:pPr lvl="1">
              <a:buFont typeface="Arial" panose="020B0604020202020204" pitchFamily="34" charset="0"/>
              <a:buChar char="•"/>
            </a:pPr>
            <a:r>
              <a:rPr lang="en-US" sz="2400" dirty="0">
                <a:solidFill>
                  <a:schemeClr val="tx1"/>
                </a:solidFill>
              </a:rPr>
              <a:t>Look for Emergency Alert messages and follow instructions from campus leadership.</a:t>
            </a:r>
          </a:p>
          <a:p>
            <a:pPr lvl="1">
              <a:buFont typeface="Arial" panose="020B0604020202020204" pitchFamily="34" charset="0"/>
              <a:buChar char="•"/>
            </a:pPr>
            <a:r>
              <a:rPr lang="en-US" sz="2400" dirty="0">
                <a:solidFill>
                  <a:schemeClr val="tx1"/>
                </a:solidFill>
              </a:rPr>
              <a:t>Assess what is the nature of the emergency:  Bad Weather, Chemical Plumes, Utility Issue, Natural or Man Made Disaster.</a:t>
            </a:r>
          </a:p>
          <a:p>
            <a:pPr lvl="1">
              <a:buFont typeface="Arial" panose="020B0604020202020204" pitchFamily="34" charset="0"/>
              <a:buChar char="•"/>
            </a:pPr>
            <a:r>
              <a:rPr lang="en-US" sz="2400" dirty="0">
                <a:solidFill>
                  <a:schemeClr val="tx1"/>
                </a:solidFill>
              </a:rPr>
              <a:t>If you are supervising staff or students lead them through the emergency</a:t>
            </a:r>
          </a:p>
          <a:p>
            <a:pPr lvl="1">
              <a:buFont typeface="Arial" panose="020B0604020202020204" pitchFamily="34" charset="0"/>
              <a:buChar char="•"/>
            </a:pPr>
            <a:r>
              <a:rPr lang="en-US" sz="2400" dirty="0">
                <a:solidFill>
                  <a:schemeClr val="tx1"/>
                </a:solidFill>
              </a:rPr>
              <a:t>Communicate with your Supervisor and Building Coordinator and check in with your location </a:t>
            </a:r>
          </a:p>
          <a:p>
            <a:pPr lvl="1">
              <a:buFont typeface="Arial" panose="020B0604020202020204" pitchFamily="34" charset="0"/>
              <a:buChar char="•"/>
            </a:pPr>
            <a:r>
              <a:rPr lang="en-US" sz="2400" dirty="0">
                <a:solidFill>
                  <a:schemeClr val="tx1"/>
                </a:solidFill>
              </a:rPr>
              <a:t>If there is bad weather such as high wind stay away from windows</a:t>
            </a:r>
          </a:p>
          <a:p>
            <a:pPr lvl="1">
              <a:buFont typeface="Arial" panose="020B0604020202020204" pitchFamily="34" charset="0"/>
              <a:buChar char="•"/>
            </a:pPr>
            <a:r>
              <a:rPr lang="en-US" sz="2400" dirty="0">
                <a:solidFill>
                  <a:schemeClr val="tx1"/>
                </a:solidFill>
              </a:rPr>
              <a:t>If it is not safe to travel into work, stay at home and notify your supervisor for instructions</a:t>
            </a:r>
          </a:p>
          <a:p>
            <a:pPr lvl="1">
              <a:buFont typeface="Arial" panose="020B0604020202020204" pitchFamily="34" charset="0"/>
              <a:buChar char="•"/>
            </a:pPr>
            <a:r>
              <a:rPr lang="en-US" sz="2400" dirty="0">
                <a:solidFill>
                  <a:schemeClr val="tx1"/>
                </a:solidFill>
              </a:rPr>
              <a:t>Provide first aid and notify Security if someone is injured or call 911 for help</a:t>
            </a:r>
          </a:p>
          <a:p>
            <a:pPr lvl="1">
              <a:buFont typeface="Arial" panose="020B0604020202020204" pitchFamily="34" charset="0"/>
              <a:buChar char="•"/>
            </a:pPr>
            <a:r>
              <a:rPr lang="en-US" sz="2400" dirty="0">
                <a:solidFill>
                  <a:schemeClr val="tx1"/>
                </a:solidFill>
              </a:rPr>
              <a:t>Remain calm and follow Campus Safety, Fireman, &amp; Police instructions</a:t>
            </a: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endParaRPr lang="en-US" sz="2400" dirty="0">
              <a:solidFill>
                <a:schemeClr val="tx1"/>
              </a:solidFill>
            </a:endParaRPr>
          </a:p>
          <a:p>
            <a:pPr>
              <a:buFont typeface="Arial" panose="020B0604020202020204" pitchFamily="34" charset="0"/>
              <a:buChar char="•"/>
            </a:pPr>
            <a:endParaRPr lang="en-US" sz="2800" dirty="0"/>
          </a:p>
          <a:p>
            <a:endParaRPr lang="en-US" sz="3100" dirty="0"/>
          </a:p>
          <a:p>
            <a:endParaRPr lang="en-US" dirty="0"/>
          </a:p>
        </p:txBody>
      </p:sp>
    </p:spTree>
    <p:extLst>
      <p:ext uri="{BB962C8B-B14F-4D97-AF65-F5344CB8AC3E}">
        <p14:creationId xmlns:p14="http://schemas.microsoft.com/office/powerpoint/2010/main" val="164010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9DB42461-4F9B-404D-B584-B2510F50E356}"/>
              </a:ext>
            </a:extLst>
          </p:cNvPr>
          <p:cNvSpPr/>
          <p:nvPr/>
        </p:nvSpPr>
        <p:spPr>
          <a:xfrm>
            <a:off x="704301" y="1073325"/>
            <a:ext cx="1755757" cy="976777"/>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Incident has taken place requiring Shelter in Place</a:t>
            </a:r>
          </a:p>
        </p:txBody>
      </p:sp>
      <p:sp>
        <p:nvSpPr>
          <p:cNvPr id="5" name="Rectangle 4">
            <a:extLst>
              <a:ext uri="{FF2B5EF4-FFF2-40B4-BE49-F238E27FC236}">
                <a16:creationId xmlns:a16="http://schemas.microsoft.com/office/drawing/2014/main" id="{8911F215-2A3D-4BEF-AD6E-7E5AA69009D7}"/>
              </a:ext>
            </a:extLst>
          </p:cNvPr>
          <p:cNvSpPr/>
          <p:nvPr/>
        </p:nvSpPr>
        <p:spPr>
          <a:xfrm>
            <a:off x="781676" y="2393738"/>
            <a:ext cx="1661732" cy="40256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NOTIFY</a:t>
            </a:r>
          </a:p>
        </p:txBody>
      </p:sp>
      <p:sp>
        <p:nvSpPr>
          <p:cNvPr id="6" name="Rectangle 5">
            <a:extLst>
              <a:ext uri="{FF2B5EF4-FFF2-40B4-BE49-F238E27FC236}">
                <a16:creationId xmlns:a16="http://schemas.microsoft.com/office/drawing/2014/main" id="{6D673109-235F-47A9-91E7-D08A1ECD5546}"/>
              </a:ext>
            </a:extLst>
          </p:cNvPr>
          <p:cNvSpPr/>
          <p:nvPr/>
        </p:nvSpPr>
        <p:spPr>
          <a:xfrm>
            <a:off x="781676" y="2792548"/>
            <a:ext cx="1661731" cy="1207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Discoverer notifies Security or onsite Emergency Director &amp;/or  Emergency Coordinator – </a:t>
            </a:r>
          </a:p>
          <a:p>
            <a:pPr algn="ctr"/>
            <a:r>
              <a:rPr lang="en-US" sz="1200" dirty="0">
                <a:solidFill>
                  <a:schemeClr val="tx1"/>
                </a:solidFill>
              </a:rPr>
              <a:t>Call 911 if Warranted</a:t>
            </a:r>
          </a:p>
        </p:txBody>
      </p:sp>
      <p:sp>
        <p:nvSpPr>
          <p:cNvPr id="8" name="Rectangle 7">
            <a:extLst>
              <a:ext uri="{FF2B5EF4-FFF2-40B4-BE49-F238E27FC236}">
                <a16:creationId xmlns:a16="http://schemas.microsoft.com/office/drawing/2014/main" id="{7F44D117-4A17-409F-9949-EDC523D75C50}"/>
              </a:ext>
            </a:extLst>
          </p:cNvPr>
          <p:cNvSpPr/>
          <p:nvPr/>
        </p:nvSpPr>
        <p:spPr>
          <a:xfrm>
            <a:off x="750707" y="4414755"/>
            <a:ext cx="1661732" cy="3725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9" name="Rectangle 8">
            <a:extLst>
              <a:ext uri="{FF2B5EF4-FFF2-40B4-BE49-F238E27FC236}">
                <a16:creationId xmlns:a16="http://schemas.microsoft.com/office/drawing/2014/main" id="{28D32831-B0DF-49A4-864F-760892F88F2C}"/>
              </a:ext>
            </a:extLst>
          </p:cNvPr>
          <p:cNvSpPr/>
          <p:nvPr/>
        </p:nvSpPr>
        <p:spPr>
          <a:xfrm>
            <a:off x="750708" y="4777803"/>
            <a:ext cx="1661732" cy="6429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Look for Emergency Alert messages and follow instructions</a:t>
            </a:r>
          </a:p>
        </p:txBody>
      </p:sp>
      <p:sp>
        <p:nvSpPr>
          <p:cNvPr id="36" name="Rectangle 35">
            <a:extLst>
              <a:ext uri="{FF2B5EF4-FFF2-40B4-BE49-F238E27FC236}">
                <a16:creationId xmlns:a16="http://schemas.microsoft.com/office/drawing/2014/main" id="{4314C4B0-E4E0-46FE-B059-0DEAE73E1A4A}"/>
              </a:ext>
            </a:extLst>
          </p:cNvPr>
          <p:cNvSpPr/>
          <p:nvPr/>
        </p:nvSpPr>
        <p:spPr>
          <a:xfrm>
            <a:off x="9663220" y="186403"/>
            <a:ext cx="1543657" cy="52980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NOTIFICATION TO CAMPUS</a:t>
            </a:r>
          </a:p>
        </p:txBody>
      </p:sp>
      <p:sp>
        <p:nvSpPr>
          <p:cNvPr id="41" name="Rectangle 40">
            <a:extLst>
              <a:ext uri="{FF2B5EF4-FFF2-40B4-BE49-F238E27FC236}">
                <a16:creationId xmlns:a16="http://schemas.microsoft.com/office/drawing/2014/main" id="{04F170B4-DC89-45DD-AA3B-427985808BB1}"/>
              </a:ext>
            </a:extLst>
          </p:cNvPr>
          <p:cNvSpPr/>
          <p:nvPr/>
        </p:nvSpPr>
        <p:spPr>
          <a:xfrm>
            <a:off x="9663220" y="716207"/>
            <a:ext cx="1543657" cy="5778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Communication from Emergency Director </a:t>
            </a:r>
          </a:p>
        </p:txBody>
      </p:sp>
      <p:sp>
        <p:nvSpPr>
          <p:cNvPr id="45" name="Rectangle 44">
            <a:extLst>
              <a:ext uri="{FF2B5EF4-FFF2-40B4-BE49-F238E27FC236}">
                <a16:creationId xmlns:a16="http://schemas.microsoft.com/office/drawing/2014/main" id="{BABFC67D-2C84-470B-B74E-E82CFE53ACED}"/>
              </a:ext>
            </a:extLst>
          </p:cNvPr>
          <p:cNvSpPr/>
          <p:nvPr/>
        </p:nvSpPr>
        <p:spPr>
          <a:xfrm>
            <a:off x="9663220" y="1259857"/>
            <a:ext cx="1543657" cy="5778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Announces all clear </a:t>
            </a:r>
          </a:p>
          <a:p>
            <a:pPr algn="ctr"/>
            <a:r>
              <a:rPr lang="en-US" sz="1200" dirty="0">
                <a:solidFill>
                  <a:schemeClr val="tx1"/>
                </a:solidFill>
              </a:rPr>
              <a:t>if safe to do so.</a:t>
            </a:r>
          </a:p>
        </p:txBody>
      </p:sp>
      <p:sp>
        <p:nvSpPr>
          <p:cNvPr id="3" name="TextBox 2">
            <a:extLst>
              <a:ext uri="{FF2B5EF4-FFF2-40B4-BE49-F238E27FC236}">
                <a16:creationId xmlns:a16="http://schemas.microsoft.com/office/drawing/2014/main" id="{388BF1A3-2185-4751-9513-66E83514828F}"/>
              </a:ext>
            </a:extLst>
          </p:cNvPr>
          <p:cNvSpPr txBox="1"/>
          <p:nvPr/>
        </p:nvSpPr>
        <p:spPr>
          <a:xfrm>
            <a:off x="151694" y="186403"/>
            <a:ext cx="2762738" cy="584775"/>
          </a:xfrm>
          <a:prstGeom prst="rect">
            <a:avLst/>
          </a:prstGeom>
          <a:solidFill>
            <a:schemeClr val="bg1"/>
          </a:solidFill>
          <a:ln>
            <a:noFill/>
          </a:ln>
        </p:spPr>
        <p:txBody>
          <a:bodyPr wrap="square" rtlCol="0">
            <a:spAutoFit/>
          </a:bodyPr>
          <a:lstStyle/>
          <a:p>
            <a:pPr algn="ctr"/>
            <a:r>
              <a:rPr lang="en-US" sz="1600" b="1" dirty="0">
                <a:solidFill>
                  <a:srgbClr val="FF0000"/>
                </a:solidFill>
              </a:rPr>
              <a:t>EMPLOYEE SHELTER IN PLACE </a:t>
            </a:r>
          </a:p>
          <a:p>
            <a:pPr algn="ctr"/>
            <a:r>
              <a:rPr lang="en-US" sz="1600" b="1" dirty="0">
                <a:solidFill>
                  <a:srgbClr val="FF0000"/>
                </a:solidFill>
              </a:rPr>
              <a:t>FLOW CHART</a:t>
            </a:r>
          </a:p>
        </p:txBody>
      </p:sp>
      <p:sp>
        <p:nvSpPr>
          <p:cNvPr id="26" name="Slide Number Placeholder 25">
            <a:extLst>
              <a:ext uri="{FF2B5EF4-FFF2-40B4-BE49-F238E27FC236}">
                <a16:creationId xmlns:a16="http://schemas.microsoft.com/office/drawing/2014/main" id="{679C17A4-00FB-4E4B-91FB-3EE97D083B63}"/>
              </a:ext>
            </a:extLst>
          </p:cNvPr>
          <p:cNvSpPr>
            <a:spLocks noGrp="1"/>
          </p:cNvSpPr>
          <p:nvPr>
            <p:ph type="sldNum" sz="quarter" idx="12"/>
          </p:nvPr>
        </p:nvSpPr>
        <p:spPr/>
        <p:txBody>
          <a:bodyPr/>
          <a:lstStyle/>
          <a:p>
            <a:fld id="{D57F1E4F-1CFF-5643-939E-217C01CDF565}" type="slidenum">
              <a:rPr lang="en-US" sz="1200" smtClean="0">
                <a:solidFill>
                  <a:schemeClr val="accent1">
                    <a:lumMod val="75000"/>
                  </a:schemeClr>
                </a:solidFill>
              </a:rPr>
              <a:pPr/>
              <a:t>29</a:t>
            </a:fld>
            <a:endParaRPr lang="en-US" sz="1200" dirty="0">
              <a:solidFill>
                <a:schemeClr val="accent1">
                  <a:lumMod val="75000"/>
                </a:schemeClr>
              </a:solidFill>
            </a:endParaRPr>
          </a:p>
        </p:txBody>
      </p:sp>
      <p:sp>
        <p:nvSpPr>
          <p:cNvPr id="69" name="Arrow: Bent 68">
            <a:extLst>
              <a:ext uri="{FF2B5EF4-FFF2-40B4-BE49-F238E27FC236}">
                <a16:creationId xmlns:a16="http://schemas.microsoft.com/office/drawing/2014/main" id="{91C5F899-EDCF-4804-8B87-04E3675F6125}"/>
              </a:ext>
            </a:extLst>
          </p:cNvPr>
          <p:cNvSpPr/>
          <p:nvPr/>
        </p:nvSpPr>
        <p:spPr>
          <a:xfrm>
            <a:off x="2662460" y="654700"/>
            <a:ext cx="329080" cy="4766092"/>
          </a:xfrm>
          <a:prstGeom prst="bentArrow">
            <a:avLst>
              <a:gd name="adj1" fmla="val 18712"/>
              <a:gd name="adj2" fmla="val 27095"/>
              <a:gd name="adj3" fmla="val 50000"/>
              <a:gd name="adj4"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78" name="Rectangle 77">
            <a:extLst>
              <a:ext uri="{FF2B5EF4-FFF2-40B4-BE49-F238E27FC236}">
                <a16:creationId xmlns:a16="http://schemas.microsoft.com/office/drawing/2014/main" id="{84AB95D3-92A3-4BED-B56C-BF9338C8F96C}"/>
              </a:ext>
            </a:extLst>
          </p:cNvPr>
          <p:cNvSpPr/>
          <p:nvPr/>
        </p:nvSpPr>
        <p:spPr>
          <a:xfrm>
            <a:off x="5270033" y="186403"/>
            <a:ext cx="1513886" cy="4265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79" name="Rectangle 78">
            <a:extLst>
              <a:ext uri="{FF2B5EF4-FFF2-40B4-BE49-F238E27FC236}">
                <a16:creationId xmlns:a16="http://schemas.microsoft.com/office/drawing/2014/main" id="{9A1E4422-BEEA-4F28-BE4C-5AEEFA13CE45}"/>
              </a:ext>
            </a:extLst>
          </p:cNvPr>
          <p:cNvSpPr/>
          <p:nvPr/>
        </p:nvSpPr>
        <p:spPr>
          <a:xfrm>
            <a:off x="5266400" y="604089"/>
            <a:ext cx="1516509" cy="5871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Faculty &amp; Staff </a:t>
            </a:r>
          </a:p>
          <a:p>
            <a:pPr algn="ctr"/>
            <a:r>
              <a:rPr lang="en-US" sz="1200" b="1" dirty="0">
                <a:solidFill>
                  <a:schemeClr val="tx1"/>
                </a:solidFill>
              </a:rPr>
              <a:t>Shelter in Place  Response</a:t>
            </a:r>
          </a:p>
        </p:txBody>
      </p:sp>
      <p:sp>
        <p:nvSpPr>
          <p:cNvPr id="80" name="Rectangle 79">
            <a:extLst>
              <a:ext uri="{FF2B5EF4-FFF2-40B4-BE49-F238E27FC236}">
                <a16:creationId xmlns:a16="http://schemas.microsoft.com/office/drawing/2014/main" id="{FDCC1FC6-11E6-46C8-A2EC-C487587C86C0}"/>
              </a:ext>
            </a:extLst>
          </p:cNvPr>
          <p:cNvSpPr/>
          <p:nvPr/>
        </p:nvSpPr>
        <p:spPr>
          <a:xfrm>
            <a:off x="3135397" y="4962196"/>
            <a:ext cx="1531670" cy="8638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for additional instructions via EMO or emergency </a:t>
            </a:r>
          </a:p>
          <a:p>
            <a:pPr algn="ctr"/>
            <a:r>
              <a:rPr lang="en-US" sz="1200" dirty="0">
                <a:solidFill>
                  <a:schemeClr val="tx1"/>
                </a:solidFill>
              </a:rPr>
              <a:t>alert system</a:t>
            </a:r>
          </a:p>
        </p:txBody>
      </p:sp>
      <p:sp>
        <p:nvSpPr>
          <p:cNvPr id="81" name="Rectangle 80">
            <a:extLst>
              <a:ext uri="{FF2B5EF4-FFF2-40B4-BE49-F238E27FC236}">
                <a16:creationId xmlns:a16="http://schemas.microsoft.com/office/drawing/2014/main" id="{B1D8F393-2B1C-4A8C-81A3-FE1C50E7A141}"/>
              </a:ext>
            </a:extLst>
          </p:cNvPr>
          <p:cNvSpPr/>
          <p:nvPr/>
        </p:nvSpPr>
        <p:spPr>
          <a:xfrm>
            <a:off x="5266401" y="1191238"/>
            <a:ext cx="1521312" cy="804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If you are supervising staff or students lead them through the emergency</a:t>
            </a:r>
          </a:p>
        </p:txBody>
      </p:sp>
      <p:sp>
        <p:nvSpPr>
          <p:cNvPr id="82" name="Rectangle 81">
            <a:extLst>
              <a:ext uri="{FF2B5EF4-FFF2-40B4-BE49-F238E27FC236}">
                <a16:creationId xmlns:a16="http://schemas.microsoft.com/office/drawing/2014/main" id="{BBC0F840-4B21-409A-B2D5-25EFA9A19814}"/>
              </a:ext>
            </a:extLst>
          </p:cNvPr>
          <p:cNvSpPr/>
          <p:nvPr/>
        </p:nvSpPr>
        <p:spPr>
          <a:xfrm>
            <a:off x="5265210" y="1995599"/>
            <a:ext cx="1518888" cy="999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Communicate with your Supervisor and Building Coordinator and check in with your location </a:t>
            </a:r>
          </a:p>
        </p:txBody>
      </p:sp>
      <p:sp>
        <p:nvSpPr>
          <p:cNvPr id="86" name="Rectangle 85">
            <a:extLst>
              <a:ext uri="{FF2B5EF4-FFF2-40B4-BE49-F238E27FC236}">
                <a16:creationId xmlns:a16="http://schemas.microsoft.com/office/drawing/2014/main" id="{682EC985-2330-40E4-B3FF-853A37BF0020}"/>
              </a:ext>
            </a:extLst>
          </p:cNvPr>
          <p:cNvSpPr/>
          <p:nvPr/>
        </p:nvSpPr>
        <p:spPr>
          <a:xfrm>
            <a:off x="7399426" y="849355"/>
            <a:ext cx="1527736" cy="8043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Faculty &amp; Staff Response to </a:t>
            </a:r>
          </a:p>
          <a:p>
            <a:pPr algn="ctr"/>
            <a:r>
              <a:rPr lang="en-US" sz="1200" b="1" dirty="0">
                <a:solidFill>
                  <a:schemeClr val="tx1"/>
                </a:solidFill>
              </a:rPr>
              <a:t>Fireman, Security &amp;</a:t>
            </a:r>
          </a:p>
          <a:p>
            <a:pPr algn="ctr"/>
            <a:r>
              <a:rPr lang="en-US" sz="1200" b="1" dirty="0">
                <a:solidFill>
                  <a:schemeClr val="tx1"/>
                </a:solidFill>
              </a:rPr>
              <a:t>Police Evacuation  </a:t>
            </a:r>
          </a:p>
        </p:txBody>
      </p:sp>
      <p:sp>
        <p:nvSpPr>
          <p:cNvPr id="87" name="Rectangle 86">
            <a:extLst>
              <a:ext uri="{FF2B5EF4-FFF2-40B4-BE49-F238E27FC236}">
                <a16:creationId xmlns:a16="http://schemas.microsoft.com/office/drawing/2014/main" id="{97323DC4-B8DC-4123-81EA-D1429C6FF522}"/>
              </a:ext>
            </a:extLst>
          </p:cNvPr>
          <p:cNvSpPr/>
          <p:nvPr/>
        </p:nvSpPr>
        <p:spPr>
          <a:xfrm>
            <a:off x="7398416" y="1653716"/>
            <a:ext cx="1528745" cy="7809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Remain calm and follow Campus Safety, Fireman, &amp; Police instructions</a:t>
            </a:r>
          </a:p>
        </p:txBody>
      </p:sp>
      <p:sp>
        <p:nvSpPr>
          <p:cNvPr id="90" name="Rectangle 89">
            <a:extLst>
              <a:ext uri="{FF2B5EF4-FFF2-40B4-BE49-F238E27FC236}">
                <a16:creationId xmlns:a16="http://schemas.microsoft.com/office/drawing/2014/main" id="{1DFB7248-DAF8-4F17-ACA2-D0AEB44DF92B}"/>
              </a:ext>
            </a:extLst>
          </p:cNvPr>
          <p:cNvSpPr/>
          <p:nvPr/>
        </p:nvSpPr>
        <p:spPr>
          <a:xfrm>
            <a:off x="5265211" y="4777802"/>
            <a:ext cx="1521312" cy="8889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Provide first aid and notify Security if someone is injured or call 911 for help</a:t>
            </a:r>
          </a:p>
        </p:txBody>
      </p:sp>
      <p:sp>
        <p:nvSpPr>
          <p:cNvPr id="91" name="Rectangle 90">
            <a:extLst>
              <a:ext uri="{FF2B5EF4-FFF2-40B4-BE49-F238E27FC236}">
                <a16:creationId xmlns:a16="http://schemas.microsoft.com/office/drawing/2014/main" id="{C79BA901-5E0E-4ED7-8702-9008C5089440}"/>
              </a:ext>
            </a:extLst>
          </p:cNvPr>
          <p:cNvSpPr/>
          <p:nvPr/>
        </p:nvSpPr>
        <p:spPr>
          <a:xfrm>
            <a:off x="7398417" y="191030"/>
            <a:ext cx="1528745" cy="65832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EVACUATION TO A SHELTER IN PLACE LOCATION</a:t>
            </a:r>
          </a:p>
        </p:txBody>
      </p:sp>
      <p:sp>
        <p:nvSpPr>
          <p:cNvPr id="94" name="Rectangle 93">
            <a:extLst>
              <a:ext uri="{FF2B5EF4-FFF2-40B4-BE49-F238E27FC236}">
                <a16:creationId xmlns:a16="http://schemas.microsoft.com/office/drawing/2014/main" id="{C091AD76-B6AF-4455-9B1E-0E8F5613E6EA}"/>
              </a:ext>
            </a:extLst>
          </p:cNvPr>
          <p:cNvSpPr/>
          <p:nvPr/>
        </p:nvSpPr>
        <p:spPr>
          <a:xfrm>
            <a:off x="9663220" y="1823899"/>
            <a:ext cx="1543657" cy="19174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Look for additional communications from the President or leadership after the all clear if given for additional instructions or update from the incident</a:t>
            </a:r>
          </a:p>
        </p:txBody>
      </p:sp>
      <p:sp>
        <p:nvSpPr>
          <p:cNvPr id="97" name="Arrow: Down 96">
            <a:extLst>
              <a:ext uri="{FF2B5EF4-FFF2-40B4-BE49-F238E27FC236}">
                <a16:creationId xmlns:a16="http://schemas.microsoft.com/office/drawing/2014/main" id="{7CF07F42-6C72-4DF3-B57F-40B241897567}"/>
              </a:ext>
            </a:extLst>
          </p:cNvPr>
          <p:cNvSpPr/>
          <p:nvPr/>
        </p:nvSpPr>
        <p:spPr>
          <a:xfrm>
            <a:off x="1483737" y="4108961"/>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8" name="Arrow: Down 97">
            <a:extLst>
              <a:ext uri="{FF2B5EF4-FFF2-40B4-BE49-F238E27FC236}">
                <a16:creationId xmlns:a16="http://schemas.microsoft.com/office/drawing/2014/main" id="{13B5FBA4-ED63-4CEB-9DE7-4A3BE62CC7CF}"/>
              </a:ext>
            </a:extLst>
          </p:cNvPr>
          <p:cNvSpPr/>
          <p:nvPr/>
        </p:nvSpPr>
        <p:spPr>
          <a:xfrm>
            <a:off x="1483737" y="2159036"/>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Arrow: Curved Down 6">
            <a:extLst>
              <a:ext uri="{FF2B5EF4-FFF2-40B4-BE49-F238E27FC236}">
                <a16:creationId xmlns:a16="http://schemas.microsoft.com/office/drawing/2014/main" id="{E6466F38-45A0-417B-AD85-A90F553638F4}"/>
              </a:ext>
            </a:extLst>
          </p:cNvPr>
          <p:cNvSpPr/>
          <p:nvPr/>
        </p:nvSpPr>
        <p:spPr>
          <a:xfrm rot="10397671" flipH="1">
            <a:off x="2133782" y="5568413"/>
            <a:ext cx="671199" cy="372525"/>
          </a:xfrm>
          <a:prstGeom prst="curvedDownArrow">
            <a:avLst>
              <a:gd name="adj1" fmla="val 25000"/>
              <a:gd name="adj2" fmla="val 47730"/>
              <a:gd name="adj3" fmla="val 3954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0" name="Arrow: Bent 99">
            <a:extLst>
              <a:ext uri="{FF2B5EF4-FFF2-40B4-BE49-F238E27FC236}">
                <a16:creationId xmlns:a16="http://schemas.microsoft.com/office/drawing/2014/main" id="{EF929FB2-84D0-409B-87B7-9552D1625135}"/>
              </a:ext>
            </a:extLst>
          </p:cNvPr>
          <p:cNvSpPr/>
          <p:nvPr/>
        </p:nvSpPr>
        <p:spPr>
          <a:xfrm>
            <a:off x="9116922" y="674261"/>
            <a:ext cx="365190" cy="4973472"/>
          </a:xfrm>
          <a:prstGeom prst="bentArrow">
            <a:avLst>
              <a:gd name="adj1" fmla="val 18712"/>
              <a:gd name="adj2" fmla="val 25000"/>
              <a:gd name="adj3" fmla="val 50000"/>
              <a:gd name="adj4"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0" name="Arrow: Left-Right 39">
            <a:extLst>
              <a:ext uri="{FF2B5EF4-FFF2-40B4-BE49-F238E27FC236}">
                <a16:creationId xmlns:a16="http://schemas.microsoft.com/office/drawing/2014/main" id="{198A466D-354A-40B2-A432-E1A99F92A717}"/>
              </a:ext>
            </a:extLst>
          </p:cNvPr>
          <p:cNvSpPr/>
          <p:nvPr/>
        </p:nvSpPr>
        <p:spPr>
          <a:xfrm>
            <a:off x="6883874" y="305631"/>
            <a:ext cx="423989" cy="18434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170C67B8-96AD-4BB4-831E-2180C7D2DE46}"/>
              </a:ext>
            </a:extLst>
          </p:cNvPr>
          <p:cNvSpPr/>
          <p:nvPr/>
        </p:nvSpPr>
        <p:spPr>
          <a:xfrm>
            <a:off x="9674392" y="4092074"/>
            <a:ext cx="1521312" cy="4265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ACT</a:t>
            </a:r>
          </a:p>
        </p:txBody>
      </p:sp>
      <p:sp>
        <p:nvSpPr>
          <p:cNvPr id="55" name="Arrow: Down 54">
            <a:extLst>
              <a:ext uri="{FF2B5EF4-FFF2-40B4-BE49-F238E27FC236}">
                <a16:creationId xmlns:a16="http://schemas.microsoft.com/office/drawing/2014/main" id="{FD132D76-335E-4D38-B19A-7B138699E6CB}"/>
              </a:ext>
            </a:extLst>
          </p:cNvPr>
          <p:cNvSpPr/>
          <p:nvPr/>
        </p:nvSpPr>
        <p:spPr>
          <a:xfrm>
            <a:off x="10337212" y="3841567"/>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6" name="Rectangle 55">
            <a:extLst>
              <a:ext uri="{FF2B5EF4-FFF2-40B4-BE49-F238E27FC236}">
                <a16:creationId xmlns:a16="http://schemas.microsoft.com/office/drawing/2014/main" id="{169B0C18-A305-4B6E-87B0-16EF2246A81F}"/>
              </a:ext>
            </a:extLst>
          </p:cNvPr>
          <p:cNvSpPr/>
          <p:nvPr/>
        </p:nvSpPr>
        <p:spPr>
          <a:xfrm>
            <a:off x="9674393" y="4514597"/>
            <a:ext cx="1521312" cy="16271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If a serious incident occurs, please do not speak with the Media. You might be contacted by a local reporter. The college will provide an official statement  </a:t>
            </a:r>
          </a:p>
        </p:txBody>
      </p:sp>
      <p:sp>
        <p:nvSpPr>
          <p:cNvPr id="57" name="Rectangle 56">
            <a:extLst>
              <a:ext uri="{FF2B5EF4-FFF2-40B4-BE49-F238E27FC236}">
                <a16:creationId xmlns:a16="http://schemas.microsoft.com/office/drawing/2014/main" id="{705724BC-8523-4794-965A-7365209C9D6C}"/>
              </a:ext>
            </a:extLst>
          </p:cNvPr>
          <p:cNvSpPr/>
          <p:nvPr/>
        </p:nvSpPr>
        <p:spPr>
          <a:xfrm>
            <a:off x="7389587" y="2746444"/>
            <a:ext cx="1535055" cy="804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Alternate Shelter in Place Locations by Emergency Director Notification</a:t>
            </a:r>
          </a:p>
        </p:txBody>
      </p:sp>
      <p:sp>
        <p:nvSpPr>
          <p:cNvPr id="85" name="Rectangle 84">
            <a:extLst>
              <a:ext uri="{FF2B5EF4-FFF2-40B4-BE49-F238E27FC236}">
                <a16:creationId xmlns:a16="http://schemas.microsoft.com/office/drawing/2014/main" id="{C0AF7793-ADAE-4625-B8E1-75DDA8E0CF5D}"/>
              </a:ext>
            </a:extLst>
          </p:cNvPr>
          <p:cNvSpPr/>
          <p:nvPr/>
        </p:nvSpPr>
        <p:spPr>
          <a:xfrm>
            <a:off x="7390635" y="3550806"/>
            <a:ext cx="1536351" cy="33411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dirty="0">
                <a:solidFill>
                  <a:schemeClr val="tx1"/>
                </a:solidFill>
              </a:rPr>
              <a:t>Sent Home</a:t>
            </a:r>
          </a:p>
          <a:p>
            <a:pPr algn="ctr"/>
            <a:endParaRPr lang="en-US" sz="1200" b="1" dirty="0">
              <a:solidFill>
                <a:schemeClr val="tx1"/>
              </a:solidFill>
            </a:endParaRPr>
          </a:p>
        </p:txBody>
      </p:sp>
      <p:sp>
        <p:nvSpPr>
          <p:cNvPr id="96" name="Arrow: Bent 95">
            <a:extLst>
              <a:ext uri="{FF2B5EF4-FFF2-40B4-BE49-F238E27FC236}">
                <a16:creationId xmlns:a16="http://schemas.microsoft.com/office/drawing/2014/main" id="{68C68B83-61C9-4B77-AC08-85BAEC4D2B05}"/>
              </a:ext>
            </a:extLst>
          </p:cNvPr>
          <p:cNvSpPr/>
          <p:nvPr/>
        </p:nvSpPr>
        <p:spPr>
          <a:xfrm>
            <a:off x="4803474" y="654699"/>
            <a:ext cx="329080" cy="5058204"/>
          </a:xfrm>
          <a:prstGeom prst="bentArrow">
            <a:avLst>
              <a:gd name="adj1" fmla="val 18712"/>
              <a:gd name="adj2" fmla="val 27095"/>
              <a:gd name="adj3" fmla="val 50000"/>
              <a:gd name="adj4"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99" name="Arrow: Curved Down 98">
            <a:extLst>
              <a:ext uri="{FF2B5EF4-FFF2-40B4-BE49-F238E27FC236}">
                <a16:creationId xmlns:a16="http://schemas.microsoft.com/office/drawing/2014/main" id="{CEB98BBE-57FD-4E53-92C2-697CC834FB16}"/>
              </a:ext>
            </a:extLst>
          </p:cNvPr>
          <p:cNvSpPr/>
          <p:nvPr/>
        </p:nvSpPr>
        <p:spPr>
          <a:xfrm rot="10397671" flipH="1">
            <a:off x="4275067" y="5862028"/>
            <a:ext cx="671199" cy="372525"/>
          </a:xfrm>
          <a:prstGeom prst="curvedDownArrow">
            <a:avLst>
              <a:gd name="adj1" fmla="val 25000"/>
              <a:gd name="adj2" fmla="val 47730"/>
              <a:gd name="adj3" fmla="val 3954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7" name="Arrow: Curved Down 106">
            <a:extLst>
              <a:ext uri="{FF2B5EF4-FFF2-40B4-BE49-F238E27FC236}">
                <a16:creationId xmlns:a16="http://schemas.microsoft.com/office/drawing/2014/main" id="{FF957997-8DB8-450E-9FCF-4513C860CE3A}"/>
              </a:ext>
            </a:extLst>
          </p:cNvPr>
          <p:cNvSpPr/>
          <p:nvPr/>
        </p:nvSpPr>
        <p:spPr>
          <a:xfrm rot="10397671" flipH="1">
            <a:off x="8591562" y="5763583"/>
            <a:ext cx="671199" cy="372525"/>
          </a:xfrm>
          <a:prstGeom prst="curvedDownArrow">
            <a:avLst>
              <a:gd name="adj1" fmla="val 25000"/>
              <a:gd name="adj2" fmla="val 47730"/>
              <a:gd name="adj3" fmla="val 3954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a:extLst>
              <a:ext uri="{FF2B5EF4-FFF2-40B4-BE49-F238E27FC236}">
                <a16:creationId xmlns:a16="http://schemas.microsoft.com/office/drawing/2014/main" id="{01E2F77E-9EA6-48A2-93BB-1EED33C9850E}"/>
              </a:ext>
            </a:extLst>
          </p:cNvPr>
          <p:cNvSpPr/>
          <p:nvPr/>
        </p:nvSpPr>
        <p:spPr>
          <a:xfrm>
            <a:off x="3134358" y="190179"/>
            <a:ext cx="1532844" cy="422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ASSESS</a:t>
            </a:r>
          </a:p>
        </p:txBody>
      </p:sp>
      <p:sp>
        <p:nvSpPr>
          <p:cNvPr id="109" name="Rectangle 108">
            <a:extLst>
              <a:ext uri="{FF2B5EF4-FFF2-40B4-BE49-F238E27FC236}">
                <a16:creationId xmlns:a16="http://schemas.microsoft.com/office/drawing/2014/main" id="{B615BB45-D916-4F25-8C7B-B4D6CF8BCF9E}"/>
              </a:ext>
            </a:extLst>
          </p:cNvPr>
          <p:cNvSpPr/>
          <p:nvPr/>
        </p:nvSpPr>
        <p:spPr>
          <a:xfrm>
            <a:off x="3141254" y="612975"/>
            <a:ext cx="1518860" cy="7066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libri" panose="020F0502020204030204" pitchFamily="34" charset="0"/>
                <a:cs typeface="Calibri" panose="020F0502020204030204" pitchFamily="34" charset="0"/>
              </a:rPr>
              <a:t>Determine the most reasonable way to protect your own life  </a:t>
            </a:r>
          </a:p>
        </p:txBody>
      </p:sp>
      <p:sp>
        <p:nvSpPr>
          <p:cNvPr id="110" name="Rectangle 109">
            <a:extLst>
              <a:ext uri="{FF2B5EF4-FFF2-40B4-BE49-F238E27FC236}">
                <a16:creationId xmlns:a16="http://schemas.microsoft.com/office/drawing/2014/main" id="{0FE87E42-9E85-4180-940E-08BF04485A50}"/>
              </a:ext>
            </a:extLst>
          </p:cNvPr>
          <p:cNvSpPr/>
          <p:nvPr/>
        </p:nvSpPr>
        <p:spPr>
          <a:xfrm>
            <a:off x="3138384" y="1319580"/>
            <a:ext cx="1522757" cy="1411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What is the nature of the emergency:</a:t>
            </a:r>
            <a:endParaRPr lang="en-US" sz="600" dirty="0">
              <a:solidFill>
                <a:schemeClr val="tx1"/>
              </a:solidFill>
            </a:endParaRPr>
          </a:p>
          <a:p>
            <a:pPr algn="ctr"/>
            <a:r>
              <a:rPr lang="en-US" sz="1200" dirty="0">
                <a:solidFill>
                  <a:schemeClr val="tx1"/>
                </a:solidFill>
              </a:rPr>
              <a:t>Bad Weather, Chemical Plumes, Utility Issue, </a:t>
            </a:r>
          </a:p>
          <a:p>
            <a:pPr algn="ctr"/>
            <a:r>
              <a:rPr lang="en-US" sz="1200" dirty="0">
                <a:solidFill>
                  <a:schemeClr val="tx1"/>
                </a:solidFill>
              </a:rPr>
              <a:t>Natural or </a:t>
            </a:r>
          </a:p>
          <a:p>
            <a:pPr algn="ctr"/>
            <a:r>
              <a:rPr lang="en-US" sz="1200" dirty="0">
                <a:solidFill>
                  <a:schemeClr val="tx1"/>
                </a:solidFill>
              </a:rPr>
              <a:t>Man Made Disaster</a:t>
            </a:r>
          </a:p>
        </p:txBody>
      </p:sp>
      <p:sp>
        <p:nvSpPr>
          <p:cNvPr id="111" name="Rectangle 110">
            <a:extLst>
              <a:ext uri="{FF2B5EF4-FFF2-40B4-BE49-F238E27FC236}">
                <a16:creationId xmlns:a16="http://schemas.microsoft.com/office/drawing/2014/main" id="{46CEC873-DD72-4375-9962-CB471A234302}"/>
              </a:ext>
            </a:extLst>
          </p:cNvPr>
          <p:cNvSpPr/>
          <p:nvPr/>
        </p:nvSpPr>
        <p:spPr>
          <a:xfrm>
            <a:off x="3134358" y="3437288"/>
            <a:ext cx="1529921" cy="6547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Determine areas to avoid inside your building</a:t>
            </a:r>
          </a:p>
        </p:txBody>
      </p:sp>
      <p:sp>
        <p:nvSpPr>
          <p:cNvPr id="112" name="Rectangle 111">
            <a:extLst>
              <a:ext uri="{FF2B5EF4-FFF2-40B4-BE49-F238E27FC236}">
                <a16:creationId xmlns:a16="http://schemas.microsoft.com/office/drawing/2014/main" id="{620094E5-65C8-42D8-9EC9-3E370D8C88DB}"/>
              </a:ext>
            </a:extLst>
          </p:cNvPr>
          <p:cNvSpPr/>
          <p:nvPr/>
        </p:nvSpPr>
        <p:spPr>
          <a:xfrm>
            <a:off x="3138384" y="2735558"/>
            <a:ext cx="1525895" cy="7017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Determine the safest location to </a:t>
            </a:r>
          </a:p>
          <a:p>
            <a:pPr algn="ctr"/>
            <a:r>
              <a:rPr lang="en-US" sz="1200" dirty="0">
                <a:solidFill>
                  <a:schemeClr val="tx1"/>
                </a:solidFill>
              </a:rPr>
              <a:t>shelter in place</a:t>
            </a:r>
          </a:p>
        </p:txBody>
      </p:sp>
      <p:sp>
        <p:nvSpPr>
          <p:cNvPr id="113" name="Rectangle 112">
            <a:extLst>
              <a:ext uri="{FF2B5EF4-FFF2-40B4-BE49-F238E27FC236}">
                <a16:creationId xmlns:a16="http://schemas.microsoft.com/office/drawing/2014/main" id="{6C27D31F-CEC9-4778-8DAA-4D589EB1041A}"/>
              </a:ext>
            </a:extLst>
          </p:cNvPr>
          <p:cNvSpPr/>
          <p:nvPr/>
        </p:nvSpPr>
        <p:spPr>
          <a:xfrm>
            <a:off x="3135752" y="4092073"/>
            <a:ext cx="1529921" cy="8701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Determine and avoid those areas on campus where its most dangerous</a:t>
            </a:r>
          </a:p>
        </p:txBody>
      </p:sp>
      <p:sp>
        <p:nvSpPr>
          <p:cNvPr id="47" name="Rectangle 46">
            <a:extLst>
              <a:ext uri="{FF2B5EF4-FFF2-40B4-BE49-F238E27FC236}">
                <a16:creationId xmlns:a16="http://schemas.microsoft.com/office/drawing/2014/main" id="{C4F7AB74-063D-4B55-9CEE-E702A1C343FA}"/>
              </a:ext>
            </a:extLst>
          </p:cNvPr>
          <p:cNvSpPr/>
          <p:nvPr/>
        </p:nvSpPr>
        <p:spPr>
          <a:xfrm>
            <a:off x="5265210" y="2994871"/>
            <a:ext cx="1518888" cy="804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If there is bad weather such as high wind stay away from windows</a:t>
            </a:r>
          </a:p>
        </p:txBody>
      </p:sp>
      <p:sp>
        <p:nvSpPr>
          <p:cNvPr id="48" name="Rectangle 47">
            <a:extLst>
              <a:ext uri="{FF2B5EF4-FFF2-40B4-BE49-F238E27FC236}">
                <a16:creationId xmlns:a16="http://schemas.microsoft.com/office/drawing/2014/main" id="{B0037446-2E36-4C3B-AD78-FA2EBE1BCD38}"/>
              </a:ext>
            </a:extLst>
          </p:cNvPr>
          <p:cNvSpPr/>
          <p:nvPr/>
        </p:nvSpPr>
        <p:spPr>
          <a:xfrm>
            <a:off x="5265210" y="3799233"/>
            <a:ext cx="1518888" cy="9785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If it is not safe to travel into work, stay at home and notify your supervisor for instructions</a:t>
            </a:r>
          </a:p>
        </p:txBody>
      </p:sp>
      <p:sp>
        <p:nvSpPr>
          <p:cNvPr id="49" name="Rectangle 48">
            <a:extLst>
              <a:ext uri="{FF2B5EF4-FFF2-40B4-BE49-F238E27FC236}">
                <a16:creationId xmlns:a16="http://schemas.microsoft.com/office/drawing/2014/main" id="{15964E66-10AF-4E01-B21C-81808887419F}"/>
              </a:ext>
            </a:extLst>
          </p:cNvPr>
          <p:cNvSpPr/>
          <p:nvPr/>
        </p:nvSpPr>
        <p:spPr>
          <a:xfrm>
            <a:off x="7388643" y="3882042"/>
            <a:ext cx="1536351" cy="66803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dirty="0">
                <a:solidFill>
                  <a:schemeClr val="tx1"/>
                </a:solidFill>
              </a:rPr>
              <a:t>Emergency Director determines Shelter in Place Area as needed</a:t>
            </a:r>
          </a:p>
          <a:p>
            <a:pPr algn="ctr"/>
            <a:endParaRPr lang="en-US" sz="1200" b="1" dirty="0">
              <a:solidFill>
                <a:schemeClr val="tx1"/>
              </a:solidFill>
            </a:endParaRPr>
          </a:p>
        </p:txBody>
      </p:sp>
      <p:sp>
        <p:nvSpPr>
          <p:cNvPr id="50" name="Arrow: Down 49">
            <a:extLst>
              <a:ext uri="{FF2B5EF4-FFF2-40B4-BE49-F238E27FC236}">
                <a16:creationId xmlns:a16="http://schemas.microsoft.com/office/drawing/2014/main" id="{FA965CD4-6FC9-447B-BA01-FE1B3B8804CF}"/>
              </a:ext>
            </a:extLst>
          </p:cNvPr>
          <p:cNvSpPr/>
          <p:nvPr/>
        </p:nvSpPr>
        <p:spPr>
          <a:xfrm>
            <a:off x="8066150" y="2529415"/>
            <a:ext cx="195672" cy="150258"/>
          </a:xfrm>
          <a:prstGeom prst="downArrow">
            <a:avLst>
              <a:gd name="adj1" fmla="val 50000"/>
              <a:gd name="adj2" fmla="val 5224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1" name="Rectangle 50">
            <a:extLst>
              <a:ext uri="{FF2B5EF4-FFF2-40B4-BE49-F238E27FC236}">
                <a16:creationId xmlns:a16="http://schemas.microsoft.com/office/drawing/2014/main" id="{7A4D0A75-2D82-498F-A3A8-7F0895E3D5D4}"/>
              </a:ext>
            </a:extLst>
          </p:cNvPr>
          <p:cNvSpPr/>
          <p:nvPr/>
        </p:nvSpPr>
        <p:spPr>
          <a:xfrm>
            <a:off x="7388643" y="4547294"/>
            <a:ext cx="1536351" cy="110043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dirty="0">
                <a:solidFill>
                  <a:schemeClr val="tx1"/>
                </a:solidFill>
              </a:rPr>
              <a:t>Building Coordinator may determine a safer area to Shelter in Place within the building</a:t>
            </a:r>
          </a:p>
          <a:p>
            <a:pPr algn="ctr"/>
            <a:endParaRPr lang="en-US" sz="1200" b="1" dirty="0">
              <a:solidFill>
                <a:schemeClr val="tx1"/>
              </a:solidFill>
            </a:endParaRPr>
          </a:p>
        </p:txBody>
      </p:sp>
    </p:spTree>
    <p:extLst>
      <p:ext uri="{BB962C8B-B14F-4D97-AF65-F5344CB8AC3E}">
        <p14:creationId xmlns:p14="http://schemas.microsoft.com/office/powerpoint/2010/main" val="1072572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DAFE7A-BF9E-4BED-B1F8-39A66E471C8A}"/>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4" name="Rectangle 3">
            <a:extLst>
              <a:ext uri="{FF2B5EF4-FFF2-40B4-BE49-F238E27FC236}">
                <a16:creationId xmlns:a16="http://schemas.microsoft.com/office/drawing/2014/main" id="{E9D4C58A-709E-4BB7-956F-232C5DA1369A}"/>
              </a:ext>
            </a:extLst>
          </p:cNvPr>
          <p:cNvSpPr/>
          <p:nvPr/>
        </p:nvSpPr>
        <p:spPr>
          <a:xfrm>
            <a:off x="341391" y="1034432"/>
            <a:ext cx="11509218" cy="4339650"/>
          </a:xfrm>
          <a:prstGeom prst="rect">
            <a:avLst/>
          </a:prstGeom>
        </p:spPr>
        <p:txBody>
          <a:bodyPr wrap="square">
            <a:spAutoFit/>
          </a:bodyPr>
          <a:lstStyle/>
          <a:p>
            <a:r>
              <a:rPr lang="en-US" sz="2000" b="1" dirty="0"/>
              <a:t>Emergency Director</a:t>
            </a:r>
            <a:endParaRPr lang="en-US" sz="2000" dirty="0"/>
          </a:p>
          <a:p>
            <a:r>
              <a:rPr lang="en-US" sz="2000" dirty="0"/>
              <a:t>All emergency operations shall be directed by the President, or designee, and the Emergency Coordinator.  In the absence of the President, the following line of succession will be put in place until the President is able to return to campus:</a:t>
            </a:r>
          </a:p>
          <a:p>
            <a:endParaRPr lang="en-US" sz="1600" dirty="0"/>
          </a:p>
          <a:p>
            <a:pPr marL="457200" lvl="0" indent="-457200">
              <a:buFont typeface="+mj-lt"/>
              <a:buAutoNum type="arabicPeriod"/>
            </a:pPr>
            <a:r>
              <a:rPr lang="en-US" sz="2000" dirty="0"/>
              <a:t>Interim President – James Moore</a:t>
            </a:r>
          </a:p>
          <a:p>
            <a:pPr marL="457200" lvl="0" indent="-457200">
              <a:buFont typeface="+mj-lt"/>
              <a:buAutoNum type="arabicPeriod"/>
            </a:pPr>
            <a:r>
              <a:rPr lang="en-US" sz="2000" dirty="0"/>
              <a:t>Vice President of Student Development – Alison Whitehair</a:t>
            </a:r>
          </a:p>
          <a:p>
            <a:pPr marL="457200" lvl="0" indent="-457200">
              <a:buFont typeface="+mj-lt"/>
              <a:buAutoNum type="arabicPeriod"/>
            </a:pPr>
            <a:r>
              <a:rPr lang="en-US" sz="2000" dirty="0"/>
              <a:t>Vice President of Academic Affairs – Lynn Linder</a:t>
            </a:r>
          </a:p>
          <a:p>
            <a:r>
              <a:rPr lang="en-US" sz="2000" dirty="0"/>
              <a:t> </a:t>
            </a:r>
          </a:p>
          <a:p>
            <a:r>
              <a:rPr lang="en-US" sz="2000" b="1" dirty="0"/>
              <a:t>Emergency Coordinator </a:t>
            </a:r>
          </a:p>
          <a:p>
            <a:pPr marL="457200" indent="-457200">
              <a:buFont typeface="+mj-lt"/>
              <a:buAutoNum type="arabicPeriod"/>
            </a:pPr>
            <a:r>
              <a:rPr lang="en-US" sz="2000" dirty="0"/>
              <a:t>Director of Campus Safety will coordinate major emergencies – Police, Fire, Natural disasters, etc.</a:t>
            </a:r>
          </a:p>
          <a:p>
            <a:pPr marL="457200" indent="-457200">
              <a:buFont typeface="+mj-lt"/>
              <a:buAutoNum type="arabicPeriod"/>
            </a:pPr>
            <a:r>
              <a:rPr lang="en-US" sz="2000" dirty="0"/>
              <a:t>Director of Physical Plant for Utility Failure - gas outages, water leaks, no power, and infrastructure failure</a:t>
            </a:r>
          </a:p>
          <a:p>
            <a:pPr marL="457200" indent="-457200">
              <a:buFont typeface="+mj-lt"/>
              <a:buAutoNum type="arabicPeriod"/>
            </a:pPr>
            <a:r>
              <a:rPr lang="en-US" sz="2000" dirty="0"/>
              <a:t>Director of Information Technology will coordinate all cyber threats in consultation with EIIA.</a:t>
            </a:r>
          </a:p>
          <a:p>
            <a:endParaRPr lang="en-US" sz="2000" dirty="0"/>
          </a:p>
        </p:txBody>
      </p:sp>
      <p:sp>
        <p:nvSpPr>
          <p:cNvPr id="5" name="Title 1">
            <a:extLst>
              <a:ext uri="{FF2B5EF4-FFF2-40B4-BE49-F238E27FC236}">
                <a16:creationId xmlns:a16="http://schemas.microsoft.com/office/drawing/2014/main" id="{C8FEAD9D-103A-46E1-8BD4-BAA35C1227D2}"/>
              </a:ext>
            </a:extLst>
          </p:cNvPr>
          <p:cNvSpPr txBox="1">
            <a:spLocks/>
          </p:cNvSpPr>
          <p:nvPr/>
        </p:nvSpPr>
        <p:spPr>
          <a:xfrm>
            <a:off x="288174" y="261912"/>
            <a:ext cx="7824287" cy="40212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a:solidFill>
                  <a:schemeClr val="tx1"/>
                </a:solidFill>
              </a:rPr>
              <a:t>Emergency Director and Emergency Coordinator</a:t>
            </a:r>
          </a:p>
        </p:txBody>
      </p:sp>
    </p:spTree>
    <p:extLst>
      <p:ext uri="{BB962C8B-B14F-4D97-AF65-F5344CB8AC3E}">
        <p14:creationId xmlns:p14="http://schemas.microsoft.com/office/powerpoint/2010/main" val="1610030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274" y="816638"/>
            <a:ext cx="10786041" cy="977138"/>
          </a:xfrm>
        </p:spPr>
        <p:txBody>
          <a:bodyPr>
            <a:normAutofit/>
          </a:bodyPr>
          <a:lstStyle/>
          <a:p>
            <a:r>
              <a:rPr lang="en-US" sz="6000" dirty="0">
                <a:solidFill>
                  <a:schemeClr val="tx1"/>
                </a:solidFill>
              </a:rPr>
              <a:t>EMERGENCY ACTION PLANNING</a:t>
            </a:r>
          </a:p>
        </p:txBody>
      </p:sp>
      <p:sp>
        <p:nvSpPr>
          <p:cNvPr id="3" name="Subtitle 2"/>
          <p:cNvSpPr>
            <a:spLocks noGrp="1"/>
          </p:cNvSpPr>
          <p:nvPr>
            <p:ph type="subTitle" idx="1"/>
          </p:nvPr>
        </p:nvSpPr>
        <p:spPr>
          <a:xfrm>
            <a:off x="1074993" y="1898267"/>
            <a:ext cx="10475321" cy="627863"/>
          </a:xfrm>
        </p:spPr>
        <p:txBody>
          <a:bodyPr>
            <a:normAutofit/>
          </a:bodyPr>
          <a:lstStyle/>
          <a:p>
            <a:r>
              <a:rPr lang="en-US" sz="2000" dirty="0"/>
              <a:t>A preparation guide for employees at West Virginia Wesleyan College</a:t>
            </a:r>
          </a:p>
        </p:txBody>
      </p:sp>
      <p:sp>
        <p:nvSpPr>
          <p:cNvPr id="4" name="Slide Number Placeholder 3">
            <a:extLst>
              <a:ext uri="{FF2B5EF4-FFF2-40B4-BE49-F238E27FC236}">
                <a16:creationId xmlns:a16="http://schemas.microsoft.com/office/drawing/2014/main" id="{944A2F2B-E33E-47A9-9B50-218813625C30}"/>
              </a:ext>
            </a:extLst>
          </p:cNvPr>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6" name="Picture 5">
            <a:extLst>
              <a:ext uri="{FF2B5EF4-FFF2-40B4-BE49-F238E27FC236}">
                <a16:creationId xmlns:a16="http://schemas.microsoft.com/office/drawing/2014/main" id="{70EF9C9C-5C61-4EA6-A21D-9E0E873C5906}"/>
              </a:ext>
            </a:extLst>
          </p:cNvPr>
          <p:cNvPicPr>
            <a:picLocks noChangeAspect="1"/>
          </p:cNvPicPr>
          <p:nvPr/>
        </p:nvPicPr>
        <p:blipFill>
          <a:blip r:embed="rId2"/>
          <a:stretch>
            <a:fillRect/>
          </a:stretch>
        </p:blipFill>
        <p:spPr>
          <a:xfrm>
            <a:off x="7643067" y="4068724"/>
            <a:ext cx="3082369" cy="1972638"/>
          </a:xfrm>
          <a:prstGeom prst="rect">
            <a:avLst/>
          </a:prstGeom>
        </p:spPr>
      </p:pic>
      <p:sp>
        <p:nvSpPr>
          <p:cNvPr id="5" name="TextBox 4">
            <a:extLst>
              <a:ext uri="{FF2B5EF4-FFF2-40B4-BE49-F238E27FC236}">
                <a16:creationId xmlns:a16="http://schemas.microsoft.com/office/drawing/2014/main" id="{28B81462-9E9C-47CA-9116-55EDE45BAE05}"/>
              </a:ext>
            </a:extLst>
          </p:cNvPr>
          <p:cNvSpPr txBox="1"/>
          <p:nvPr/>
        </p:nvSpPr>
        <p:spPr>
          <a:xfrm>
            <a:off x="1074993" y="2961314"/>
            <a:ext cx="6668046" cy="1015663"/>
          </a:xfrm>
          <a:prstGeom prst="rect">
            <a:avLst/>
          </a:prstGeom>
          <a:noFill/>
        </p:spPr>
        <p:txBody>
          <a:bodyPr wrap="square" rtlCol="0">
            <a:spAutoFit/>
          </a:bodyPr>
          <a:lstStyle/>
          <a:p>
            <a:r>
              <a:rPr lang="en-US" sz="6000" b="1" dirty="0"/>
              <a:t>BOMB THREAT</a:t>
            </a:r>
          </a:p>
        </p:txBody>
      </p:sp>
    </p:spTree>
    <p:extLst>
      <p:ext uri="{BB962C8B-B14F-4D97-AF65-F5344CB8AC3E}">
        <p14:creationId xmlns:p14="http://schemas.microsoft.com/office/powerpoint/2010/main" val="2200803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31</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330170" y="192749"/>
            <a:ext cx="10882313" cy="722741"/>
          </a:xfrm>
        </p:spPr>
        <p:txBody>
          <a:bodyPr/>
          <a:lstStyle/>
          <a:p>
            <a:r>
              <a:rPr lang="en-US" b="1" dirty="0">
                <a:latin typeface="+mn-lt"/>
              </a:rPr>
              <a:t>BOMB THREAT PROTOCOLS</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94463" y="998290"/>
            <a:ext cx="11492738" cy="5226047"/>
          </a:xfrm>
        </p:spPr>
        <p:txBody>
          <a:bodyPr>
            <a:normAutofit fontScale="92500" lnSpcReduction="10000"/>
          </a:bodyPr>
          <a:lstStyle/>
          <a:p>
            <a:pPr lvl="1">
              <a:buFont typeface="Arial" panose="020B0604020202020204" pitchFamily="34" charset="0"/>
              <a:buChar char="•"/>
            </a:pPr>
            <a:r>
              <a:rPr lang="en-US" sz="2400" dirty="0"/>
              <a:t>Clear the area and immediately call Campus Safety and Security, 304-473-8011.</a:t>
            </a:r>
          </a:p>
          <a:p>
            <a:pPr lvl="1">
              <a:buFont typeface="Arial" panose="020B0604020202020204" pitchFamily="34" charset="0"/>
              <a:buChar char="•"/>
            </a:pPr>
            <a:r>
              <a:rPr lang="en-US" sz="2400" dirty="0"/>
              <a:t>Campus Safety and Security will contact the City of Buckhannon Police Department</a:t>
            </a:r>
          </a:p>
          <a:p>
            <a:pPr lvl="1">
              <a:buFont typeface="Arial" panose="020B0604020202020204" pitchFamily="34" charset="0"/>
              <a:buChar char="•"/>
            </a:pPr>
            <a:r>
              <a:rPr lang="en-US" sz="2400" dirty="0"/>
              <a:t>Evacuate the building.</a:t>
            </a:r>
          </a:p>
          <a:p>
            <a:pPr lvl="1">
              <a:buFont typeface="Arial" panose="020B0604020202020204" pitchFamily="34" charset="0"/>
              <a:buChar char="•"/>
            </a:pPr>
            <a:r>
              <a:rPr lang="en-US" sz="2400" dirty="0"/>
              <a:t>When the building evacuation alarm is sounded, or you are told to leave by law enforcement or similar authority, walk quickly to the nearest marked exit and ask others to do the same.</a:t>
            </a:r>
          </a:p>
          <a:p>
            <a:pPr lvl="1">
              <a:buFont typeface="Arial" panose="020B0604020202020204" pitchFamily="34" charset="0"/>
              <a:buChar char="•"/>
            </a:pPr>
            <a:r>
              <a:rPr lang="en-US" sz="2400" dirty="0"/>
              <a:t>Assist people with disabilities in exiting the building!   Remember that elevators are reserved for people with disabilities in times of emergency. Do not use elevators in case of fire. Do not panic.</a:t>
            </a:r>
          </a:p>
          <a:p>
            <a:pPr lvl="1">
              <a:buFont typeface="Arial" panose="020B0604020202020204" pitchFamily="34" charset="0"/>
              <a:buChar char="•"/>
            </a:pPr>
            <a:r>
              <a:rPr lang="en-US" sz="2400" dirty="0"/>
              <a:t>Once outside, move to your designated assembly area.  Keep streets, fire lanes, hydrants, and walkways clear for emergency vehicles and crews.</a:t>
            </a:r>
          </a:p>
          <a:p>
            <a:pPr lvl="1">
              <a:buFont typeface="Arial" panose="020B0604020202020204" pitchFamily="34" charset="0"/>
              <a:buChar char="•"/>
            </a:pPr>
            <a:r>
              <a:rPr lang="en-US" sz="2400" dirty="0"/>
              <a:t>If requested, assist emergency crews.</a:t>
            </a:r>
          </a:p>
          <a:p>
            <a:pPr lvl="1">
              <a:buFont typeface="Arial" panose="020B0604020202020204" pitchFamily="34" charset="0"/>
              <a:buChar char="•"/>
            </a:pPr>
            <a:r>
              <a:rPr lang="en-US" sz="2400" dirty="0"/>
              <a:t>Do not return to an evacuated building unless told to do so by a firefighter, Building/Facility Coordinator, or similar authority.</a:t>
            </a:r>
          </a:p>
          <a:p>
            <a:pPr lvl="1">
              <a:buFont typeface="Arial" panose="020B0604020202020204" pitchFamily="34" charset="0"/>
              <a:buChar char="•"/>
            </a:pPr>
            <a:r>
              <a:rPr lang="en-US" sz="2400" dirty="0"/>
              <a:t>After evacuation, report to your designated assembly area.  Stay there until an accurate headcount is taken.  A Building/Facility Coordinator will take attendance and assist in accounting for all building occupants.</a:t>
            </a:r>
          </a:p>
          <a:p>
            <a:endParaRPr lang="en-US" sz="3200" dirty="0"/>
          </a:p>
        </p:txBody>
      </p:sp>
    </p:spTree>
    <p:extLst>
      <p:ext uri="{BB962C8B-B14F-4D97-AF65-F5344CB8AC3E}">
        <p14:creationId xmlns:p14="http://schemas.microsoft.com/office/powerpoint/2010/main" val="1989346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32</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330170" y="192749"/>
            <a:ext cx="10882313" cy="722741"/>
          </a:xfrm>
        </p:spPr>
        <p:txBody>
          <a:bodyPr>
            <a:normAutofit fontScale="90000"/>
          </a:bodyPr>
          <a:lstStyle/>
          <a:p>
            <a:r>
              <a:rPr lang="en-US" b="1" dirty="0">
                <a:latin typeface="+mn-lt"/>
              </a:rPr>
              <a:t>BOMB THREAT PROTOCOLS-SUSPICIOUS ITEM</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94463" y="998290"/>
            <a:ext cx="11249456" cy="5226047"/>
          </a:xfrm>
        </p:spPr>
        <p:txBody>
          <a:bodyPr>
            <a:normAutofit fontScale="92500" lnSpcReduction="10000"/>
          </a:bodyPr>
          <a:lstStyle/>
          <a:p>
            <a:r>
              <a:rPr lang="en-US" b="1" dirty="0"/>
              <a:t>IF YOU FIND A SUSPICIOUS ITEM</a:t>
            </a:r>
            <a:endParaRPr lang="en-US" dirty="0"/>
          </a:p>
          <a:p>
            <a:r>
              <a:rPr lang="en-US" sz="2400" dirty="0"/>
              <a:t>Together we can help keep our communities safe—if you see something that is suspicious, out of place, or doesn't look right, say something. </a:t>
            </a:r>
          </a:p>
          <a:p>
            <a:r>
              <a:rPr lang="en-US" sz="2400" dirty="0"/>
              <a:t>A suspicious item is any item (e.g., bag, package, vehicle, etc.) that is reasonably believed to contain explosives, an improvised explosive device (IED), or other hazardous material that requires a bomb technician and/or specialized equipment to further evaluate it. Examples that could indicate a bomb include unexplainable wires or electronics, other visible bomb-like components, and unusual sounds, vapors, mists, or odors. Generally speaking, anything that is hidden, obviously suspicious, and not typical (HOT) should be deemed suspicious. In addition, potential indicators for a bomb are threats, placement, and proximity of the item to people and valuable assets.</a:t>
            </a:r>
          </a:p>
          <a:p>
            <a:r>
              <a:rPr lang="en-US" sz="2400" dirty="0"/>
              <a:t> </a:t>
            </a:r>
          </a:p>
          <a:p>
            <a:pPr algn="just"/>
            <a:r>
              <a:rPr lang="en-US" sz="2400" b="1" dirty="0"/>
              <a:t>NOTE:</a:t>
            </a:r>
            <a:r>
              <a:rPr lang="en-US" sz="2400" dirty="0"/>
              <a:t> Not all items are suspicious. An unattended item is an item (e.g., bag, package, vehicle, etc.) of unknown origin and content where there are no obvious signs of being suspicious. Facility search, lock-down, or evacuation is not necessary unless the item is determined to be suspicious.  </a:t>
            </a:r>
          </a:p>
          <a:p>
            <a:endParaRPr lang="en-US" sz="3200" dirty="0"/>
          </a:p>
        </p:txBody>
      </p:sp>
    </p:spTree>
    <p:extLst>
      <p:ext uri="{BB962C8B-B14F-4D97-AF65-F5344CB8AC3E}">
        <p14:creationId xmlns:p14="http://schemas.microsoft.com/office/powerpoint/2010/main" val="2632658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33</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199505" y="192749"/>
            <a:ext cx="11820699" cy="722741"/>
          </a:xfrm>
        </p:spPr>
        <p:txBody>
          <a:bodyPr>
            <a:normAutofit fontScale="90000"/>
          </a:bodyPr>
          <a:lstStyle/>
          <a:p>
            <a:r>
              <a:rPr lang="en-US" b="1" dirty="0">
                <a:latin typeface="+mn-lt"/>
              </a:rPr>
              <a:t>BOMB THREAT PROTOCOLS-SUSPICIOUS ITEM CONT.</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94463" y="998290"/>
            <a:ext cx="11492738" cy="5226047"/>
          </a:xfrm>
        </p:spPr>
        <p:txBody>
          <a:bodyPr>
            <a:normAutofit lnSpcReduction="10000"/>
          </a:bodyPr>
          <a:lstStyle/>
          <a:p>
            <a:r>
              <a:rPr lang="en-US" b="1" dirty="0"/>
              <a:t>If it appears to be a suspicious item, follow these procedures:</a:t>
            </a:r>
          </a:p>
          <a:p>
            <a:endParaRPr lang="en-US" dirty="0"/>
          </a:p>
          <a:p>
            <a:pPr lvl="1">
              <a:buFont typeface="Arial" panose="020B0604020202020204" pitchFamily="34" charset="0"/>
              <a:buChar char="•"/>
            </a:pPr>
            <a:r>
              <a:rPr lang="en-US" sz="2000" dirty="0"/>
              <a:t>Remain calm.</a:t>
            </a:r>
          </a:p>
          <a:p>
            <a:pPr lvl="1">
              <a:buFont typeface="Arial" panose="020B0604020202020204" pitchFamily="34" charset="0"/>
              <a:buChar char="•"/>
            </a:pPr>
            <a:r>
              <a:rPr lang="en-US" sz="2000" dirty="0"/>
              <a:t>Do NOT touch, tamper with, or move the package, bag, or item.</a:t>
            </a:r>
          </a:p>
          <a:p>
            <a:pPr lvl="1">
              <a:buFont typeface="Arial" panose="020B0604020202020204" pitchFamily="34" charset="0"/>
              <a:buChar char="•"/>
            </a:pPr>
            <a:r>
              <a:rPr lang="en-US" sz="2000" dirty="0"/>
              <a:t>Notify your facility supervisor, such as a manager or administrator or follow your CIRT standard operating procedure. </a:t>
            </a:r>
          </a:p>
          <a:p>
            <a:pPr lvl="1">
              <a:buFont typeface="Arial" panose="020B0604020202020204" pitchFamily="34" charset="0"/>
              <a:buChar char="•"/>
            </a:pPr>
            <a:r>
              <a:rPr lang="en-US" sz="2000" dirty="0"/>
              <a:t>Explain why it appears suspicious.</a:t>
            </a:r>
          </a:p>
          <a:p>
            <a:pPr lvl="1">
              <a:buFont typeface="Arial" panose="020B0604020202020204" pitchFamily="34" charset="0"/>
              <a:buChar char="•"/>
            </a:pPr>
            <a:r>
              <a:rPr lang="en-US" sz="2000" dirty="0"/>
              <a:t>Follow instructions. Facility supervisors and/or law enforcement will assess the situation and provide guidance regarding shelter-in-place or evacuation.</a:t>
            </a:r>
          </a:p>
          <a:p>
            <a:pPr lvl="1">
              <a:buFont typeface="Arial" panose="020B0604020202020204" pitchFamily="34" charset="0"/>
              <a:buChar char="•"/>
            </a:pPr>
            <a:r>
              <a:rPr lang="en-US" sz="2000" dirty="0"/>
              <a:t>If no guidance is provided and you feel you are in immediate danger, calmly evacuate the area. Distance and protective cover are the best ways to reduce injury from a bomb.</a:t>
            </a:r>
          </a:p>
          <a:p>
            <a:pPr lvl="1">
              <a:buFont typeface="Arial" panose="020B0604020202020204" pitchFamily="34" charset="0"/>
              <a:buChar char="•"/>
            </a:pPr>
            <a:r>
              <a:rPr lang="en-US" sz="2000" dirty="0"/>
              <a:t>Be aware. There could be other threats or suspicious items.</a:t>
            </a:r>
          </a:p>
          <a:p>
            <a:r>
              <a:rPr lang="en-US" dirty="0"/>
              <a:t> </a:t>
            </a:r>
          </a:p>
          <a:p>
            <a:r>
              <a:rPr lang="en-US" dirty="0"/>
              <a:t>Every situation is unique and should be handled in the context of the facility or environment in which it occurs. Facility supervisors and law enforcement will be in the best position to determine if a real risk is posed and how to respond.</a:t>
            </a:r>
            <a:endParaRPr lang="en-US" sz="3200" dirty="0"/>
          </a:p>
        </p:txBody>
      </p:sp>
    </p:spTree>
    <p:extLst>
      <p:ext uri="{BB962C8B-B14F-4D97-AF65-F5344CB8AC3E}">
        <p14:creationId xmlns:p14="http://schemas.microsoft.com/office/powerpoint/2010/main" val="3411075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A93869-B95F-4881-82B5-55E3A5BAE454}"/>
              </a:ext>
            </a:extLst>
          </p:cNvPr>
          <p:cNvSpPr txBox="1"/>
          <p:nvPr/>
        </p:nvSpPr>
        <p:spPr>
          <a:xfrm>
            <a:off x="378016" y="33090"/>
            <a:ext cx="11208100" cy="6409447"/>
          </a:xfrm>
          <a:prstGeom prst="rect">
            <a:avLst/>
          </a:prstGeom>
          <a:noFill/>
        </p:spPr>
        <p:txBody>
          <a:bodyPr wrap="square" rtlCol="0">
            <a:spAutoFit/>
          </a:bodyPr>
          <a:lstStyle/>
          <a:p>
            <a:r>
              <a:rPr lang="en-US" sz="2400" b="1" dirty="0"/>
              <a:t>BOMB</a:t>
            </a:r>
            <a:r>
              <a:rPr lang="en-US" sz="3200" b="1" dirty="0"/>
              <a:t> </a:t>
            </a:r>
            <a:r>
              <a:rPr lang="en-US" sz="2400" b="1" dirty="0"/>
              <a:t>THREAT CHECKLIST TO BE COMPLETED BY CALL RECEIVER</a:t>
            </a:r>
            <a:endParaRPr lang="en-US" sz="2400" dirty="0"/>
          </a:p>
          <a:p>
            <a:r>
              <a:rPr lang="en-US" sz="1100" dirty="0"/>
              <a:t> </a:t>
            </a:r>
          </a:p>
          <a:p>
            <a:r>
              <a:rPr lang="en-US" sz="1100" b="1" dirty="0"/>
              <a:t>Caller ID Number: ______________________   Time Call was received: __________________   Time call was terminated: _________________</a:t>
            </a:r>
          </a:p>
          <a:p>
            <a:r>
              <a:rPr lang="en-US" sz="1100" b="1" dirty="0"/>
              <a:t> </a:t>
            </a:r>
          </a:p>
          <a:p>
            <a:pPr>
              <a:lnSpc>
                <a:spcPct val="150000"/>
              </a:lnSpc>
            </a:pPr>
            <a:r>
              <a:rPr lang="en-US" sz="1100" b="1" dirty="0"/>
              <a:t>Questions to ask:</a:t>
            </a:r>
          </a:p>
          <a:p>
            <a:pPr lvl="0">
              <a:lnSpc>
                <a:spcPct val="150000"/>
              </a:lnSpc>
            </a:pPr>
            <a:r>
              <a:rPr lang="en-US" sz="1100" b="1" dirty="0"/>
              <a:t>When is the bomb going to explode?___________________________</a:t>
            </a:r>
          </a:p>
          <a:p>
            <a:pPr lvl="0">
              <a:lnSpc>
                <a:spcPct val="150000"/>
              </a:lnSpc>
            </a:pPr>
            <a:r>
              <a:rPr lang="en-US" sz="1100" b="1" dirty="0"/>
              <a:t>Where is the bomb?_________________________________________</a:t>
            </a:r>
          </a:p>
          <a:p>
            <a:pPr lvl="0">
              <a:lnSpc>
                <a:spcPct val="150000"/>
              </a:lnSpc>
            </a:pPr>
            <a:r>
              <a:rPr lang="en-US" sz="1100" b="1" dirty="0"/>
              <a:t>What does the bomb look like?________________________________</a:t>
            </a:r>
          </a:p>
          <a:p>
            <a:pPr lvl="0">
              <a:lnSpc>
                <a:spcPct val="150000"/>
              </a:lnSpc>
            </a:pPr>
            <a:r>
              <a:rPr lang="en-US" sz="1100" b="1" dirty="0"/>
              <a:t>What kind of bomb is it?______________________________________</a:t>
            </a:r>
          </a:p>
          <a:p>
            <a:pPr lvl="0">
              <a:lnSpc>
                <a:spcPct val="150000"/>
              </a:lnSpc>
            </a:pPr>
            <a:r>
              <a:rPr lang="en-US" sz="1100" b="1" dirty="0"/>
              <a:t>What will cause the bomb to explode?___________________________</a:t>
            </a:r>
          </a:p>
          <a:p>
            <a:pPr lvl="0">
              <a:lnSpc>
                <a:spcPct val="150000"/>
              </a:lnSpc>
            </a:pPr>
            <a:r>
              <a:rPr lang="en-US" sz="1100" b="1" dirty="0"/>
              <a:t>Did the caller place the bomb on the property?____________________</a:t>
            </a:r>
          </a:p>
          <a:p>
            <a:pPr lvl="0">
              <a:lnSpc>
                <a:spcPct val="150000"/>
              </a:lnSpc>
            </a:pPr>
            <a:r>
              <a:rPr lang="en-US" sz="1100" b="1" dirty="0"/>
              <a:t>Where is the caller calling from?________________________________</a:t>
            </a:r>
          </a:p>
          <a:p>
            <a:pPr lvl="0">
              <a:lnSpc>
                <a:spcPct val="150000"/>
              </a:lnSpc>
            </a:pPr>
            <a:r>
              <a:rPr lang="en-US" sz="1100" b="1" dirty="0"/>
              <a:t>Why has the bomb been placed?________________________________</a:t>
            </a:r>
          </a:p>
          <a:p>
            <a:r>
              <a:rPr lang="en-US" sz="1100" b="1" dirty="0"/>
              <a:t> </a:t>
            </a:r>
          </a:p>
          <a:p>
            <a:r>
              <a:rPr lang="en-US" sz="1200" b="1" dirty="0"/>
              <a:t>Description of caller’s voice (circle all that apply)</a:t>
            </a:r>
          </a:p>
          <a:p>
            <a:endParaRPr lang="en-US" sz="900" dirty="0"/>
          </a:p>
          <a:p>
            <a:r>
              <a:rPr lang="en-US" sz="1200" dirty="0"/>
              <a:t>Calm   Disgusted   Nasal   Angry   Broken/Cracking   Stutter   Slow   Sincere   Lisp   Rapid  Laughing   Deep   Crying   Squeaky   Excited   Stressed   Accent   Loud   </a:t>
            </a:r>
          </a:p>
          <a:p>
            <a:endParaRPr lang="en-US" sz="900" dirty="0"/>
          </a:p>
          <a:p>
            <a:r>
              <a:rPr lang="en-US" sz="1200" dirty="0"/>
              <a:t>Slurred   Normal  Soft   Distinct   Raspy   Coughing/Clears Throat</a:t>
            </a:r>
            <a:endParaRPr lang="en-US" sz="1400" dirty="0"/>
          </a:p>
          <a:p>
            <a:r>
              <a:rPr lang="en-US" sz="1100" b="1" dirty="0"/>
              <a:t> </a:t>
            </a:r>
          </a:p>
          <a:p>
            <a:r>
              <a:rPr lang="en-US" sz="1200" b="1" dirty="0"/>
              <a:t>Description of Background Noises (circle all that apply)</a:t>
            </a:r>
          </a:p>
          <a:p>
            <a:r>
              <a:rPr lang="en-US" sz="1100" b="1" dirty="0"/>
              <a:t> </a:t>
            </a:r>
          </a:p>
          <a:p>
            <a:r>
              <a:rPr lang="en-US" sz="1200" dirty="0"/>
              <a:t>Street Noises   House noises   Factory/Machinery   Normal   Motor   Animal   Voices   Clear   Office   Booth   PA system   Static   Music   Other____________</a:t>
            </a:r>
            <a:endParaRPr lang="en-US" sz="1100" dirty="0"/>
          </a:p>
          <a:p>
            <a:r>
              <a:rPr lang="en-US" sz="1100" b="1" dirty="0"/>
              <a:t> </a:t>
            </a:r>
          </a:p>
          <a:p>
            <a:r>
              <a:rPr lang="en-US" sz="1200" b="1" dirty="0"/>
              <a:t>Description of Threat Language:</a:t>
            </a:r>
          </a:p>
          <a:p>
            <a:r>
              <a:rPr lang="en-US" sz="1100" b="1" dirty="0"/>
              <a:t> </a:t>
            </a:r>
          </a:p>
          <a:p>
            <a:r>
              <a:rPr lang="en-US" sz="1200" dirty="0"/>
              <a:t>Well spoken (educated)     Irrational       Foul       Incoherent       Message seemed to be read</a:t>
            </a:r>
          </a:p>
          <a:p>
            <a:r>
              <a:rPr lang="en-US" sz="1100" b="1" dirty="0"/>
              <a:t> </a:t>
            </a:r>
          </a:p>
          <a:p>
            <a:endParaRPr lang="en-US" sz="1200" b="1" dirty="0"/>
          </a:p>
          <a:p>
            <a:r>
              <a:rPr lang="en-US" sz="1200" b="1" dirty="0"/>
              <a:t>Additional notes:</a:t>
            </a:r>
            <a:endParaRPr lang="en-US" sz="1050" b="1" dirty="0"/>
          </a:p>
        </p:txBody>
      </p:sp>
      <p:sp>
        <p:nvSpPr>
          <p:cNvPr id="2" name="Slide Number Placeholder 1">
            <a:extLst>
              <a:ext uri="{FF2B5EF4-FFF2-40B4-BE49-F238E27FC236}">
                <a16:creationId xmlns:a16="http://schemas.microsoft.com/office/drawing/2014/main" id="{68F61EE0-C4CB-4185-8A0D-A642C0E10FD8}"/>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406960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35</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199505" y="192749"/>
            <a:ext cx="11820699" cy="722741"/>
          </a:xfrm>
        </p:spPr>
        <p:txBody>
          <a:bodyPr>
            <a:normAutofit/>
          </a:bodyPr>
          <a:lstStyle/>
          <a:p>
            <a:r>
              <a:rPr lang="en-US" b="1" dirty="0">
                <a:latin typeface="+mn-lt"/>
              </a:rPr>
              <a:t>CRISIS AFTERMATH – RECOVERY PHASE</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94463" y="998290"/>
            <a:ext cx="11492738" cy="5226047"/>
          </a:xfrm>
        </p:spPr>
        <p:txBody>
          <a:bodyPr>
            <a:normAutofit/>
          </a:bodyPr>
          <a:lstStyle/>
          <a:p>
            <a:r>
              <a:rPr lang="en-US" sz="3200" dirty="0"/>
              <a:t>You will receive communications from the President’s Office in regards to next steps after a crisis has occurred. This will be in the form of EMOs and/or other communications. It is important to follow the instructions carefully to ensure the emotional and physical wellbeing of the campus community in the aftermath of any incident.</a:t>
            </a:r>
          </a:p>
          <a:p>
            <a:r>
              <a:rPr lang="en-US" sz="3200" dirty="0"/>
              <a:t>All media correspondence will be handled by the President and </a:t>
            </a:r>
            <a:r>
              <a:rPr lang="en-US" sz="3200"/>
              <a:t>the college’s communications team.</a:t>
            </a:r>
            <a:endParaRPr lang="en-US" sz="3200" dirty="0"/>
          </a:p>
        </p:txBody>
      </p:sp>
    </p:spTree>
    <p:extLst>
      <p:ext uri="{BB962C8B-B14F-4D97-AF65-F5344CB8AC3E}">
        <p14:creationId xmlns:p14="http://schemas.microsoft.com/office/powerpoint/2010/main" val="1261440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4</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256674" y="191252"/>
            <a:ext cx="10882313" cy="739926"/>
          </a:xfrm>
        </p:spPr>
        <p:txBody>
          <a:bodyPr/>
          <a:lstStyle/>
          <a:p>
            <a:r>
              <a:rPr lang="en-US" b="1" dirty="0">
                <a:latin typeface="+mn-lt"/>
              </a:rPr>
              <a:t>What to say to students in a crisis situation</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85262" y="931178"/>
            <a:ext cx="11004633" cy="5250547"/>
          </a:xfrm>
        </p:spPr>
        <p:txBody>
          <a:bodyPr>
            <a:normAutofit fontScale="92500" lnSpcReduction="10000"/>
          </a:bodyPr>
          <a:lstStyle/>
          <a:p>
            <a:r>
              <a:rPr lang="en-US" sz="2800" dirty="0"/>
              <a:t>Remember that students are likely to follow the lead of faculty/staff during an crisis situation.  What you say will have an impact on their behavior.</a:t>
            </a:r>
          </a:p>
          <a:p>
            <a:pPr>
              <a:lnSpc>
                <a:spcPct val="100000"/>
              </a:lnSpc>
            </a:pPr>
            <a:endParaRPr lang="en-US" sz="800" dirty="0"/>
          </a:p>
          <a:p>
            <a:pPr lvl="1">
              <a:lnSpc>
                <a:spcPct val="120000"/>
              </a:lnSpc>
              <a:buFont typeface="Arial" panose="020B0604020202020204" pitchFamily="34" charset="0"/>
              <a:buChar char="•"/>
            </a:pPr>
            <a:r>
              <a:rPr lang="en-US" sz="2400" dirty="0"/>
              <a:t>If possible, offer emotional support. This involves understanding, patience and encouragement.</a:t>
            </a:r>
          </a:p>
          <a:p>
            <a:pPr lvl="1">
              <a:lnSpc>
                <a:spcPct val="160000"/>
              </a:lnSpc>
              <a:buFont typeface="Arial" panose="020B0604020202020204" pitchFamily="34" charset="0"/>
              <a:buChar char="•"/>
            </a:pPr>
            <a:r>
              <a:rPr lang="en-US" sz="2400" dirty="0"/>
              <a:t>Do not disparage feelings expressed, but point out realities and offer hope.</a:t>
            </a:r>
          </a:p>
          <a:p>
            <a:pPr lvl="1">
              <a:lnSpc>
                <a:spcPct val="160000"/>
              </a:lnSpc>
              <a:buFont typeface="Arial" panose="020B0604020202020204" pitchFamily="34" charset="0"/>
              <a:buChar char="•"/>
            </a:pPr>
            <a:r>
              <a:rPr lang="en-US" sz="2400" dirty="0"/>
              <a:t>Emphasize the temporary nature of the situation. Explain that the crisis will pass.</a:t>
            </a:r>
          </a:p>
          <a:p>
            <a:pPr lvl="1">
              <a:lnSpc>
                <a:spcPct val="110000"/>
              </a:lnSpc>
              <a:buFont typeface="Arial" panose="020B0604020202020204" pitchFamily="34" charset="0"/>
              <a:buChar char="•"/>
            </a:pPr>
            <a:r>
              <a:rPr lang="en-US" sz="2400" dirty="0"/>
              <a:t>Acknowledge that the situation is a serious matter and that everyone must work together and to watch out for each other.  </a:t>
            </a:r>
          </a:p>
          <a:p>
            <a:pPr lvl="1">
              <a:lnSpc>
                <a:spcPct val="160000"/>
              </a:lnSpc>
              <a:buFont typeface="Arial" panose="020B0604020202020204" pitchFamily="34" charset="0"/>
              <a:buChar char="•"/>
            </a:pPr>
            <a:r>
              <a:rPr lang="en-US" sz="2400" dirty="0"/>
              <a:t>If anyone is wounded assign two or three students to assist them.</a:t>
            </a:r>
          </a:p>
          <a:p>
            <a:pPr lvl="1">
              <a:lnSpc>
                <a:spcPct val="110000"/>
              </a:lnSpc>
              <a:buFont typeface="Arial" panose="020B0604020202020204" pitchFamily="34" charset="0"/>
              <a:buChar char="•"/>
            </a:pPr>
            <a:r>
              <a:rPr lang="en-US" sz="2400" dirty="0"/>
              <a:t>Encourage students to take several deep breaths and to focus on breathing to slow their heart rate, if necessary.  </a:t>
            </a:r>
          </a:p>
          <a:p>
            <a:pPr lvl="1">
              <a:buFont typeface="Arial" panose="020B0604020202020204" pitchFamily="34" charset="0"/>
              <a:buChar char="•"/>
            </a:pPr>
            <a:endParaRPr lang="en-US" sz="2600" dirty="0"/>
          </a:p>
          <a:p>
            <a:pPr>
              <a:buFont typeface="Arial" panose="020B0604020202020204" pitchFamily="34" charset="0"/>
              <a:buChar char="•"/>
            </a:pPr>
            <a:endParaRPr lang="en-US" sz="2800" dirty="0"/>
          </a:p>
          <a:p>
            <a:endParaRPr lang="en-US" sz="3100" dirty="0"/>
          </a:p>
          <a:p>
            <a:endParaRPr lang="en-US" dirty="0"/>
          </a:p>
        </p:txBody>
      </p:sp>
    </p:spTree>
    <p:extLst>
      <p:ext uri="{BB962C8B-B14F-4D97-AF65-F5344CB8AC3E}">
        <p14:creationId xmlns:p14="http://schemas.microsoft.com/office/powerpoint/2010/main" val="300799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5</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256674" y="191252"/>
            <a:ext cx="10882313" cy="739926"/>
          </a:xfrm>
        </p:spPr>
        <p:txBody>
          <a:bodyPr>
            <a:normAutofit fontScale="90000"/>
          </a:bodyPr>
          <a:lstStyle/>
          <a:p>
            <a:r>
              <a:rPr lang="en-US" b="1" dirty="0">
                <a:latin typeface="+mn-lt"/>
              </a:rPr>
              <a:t>How to trigger an emergency response for help:</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85262" y="931178"/>
            <a:ext cx="11004633" cy="5250547"/>
          </a:xfrm>
        </p:spPr>
        <p:txBody>
          <a:bodyPr>
            <a:normAutofit fontScale="92500" lnSpcReduction="10000"/>
          </a:bodyPr>
          <a:lstStyle/>
          <a:p>
            <a:pPr marL="228600" indent="-228600" fontAlgn="b">
              <a:lnSpc>
                <a:spcPct val="150000"/>
              </a:lnSpc>
              <a:buFont typeface="+mj-lt"/>
              <a:buAutoNum type="arabicPeriod"/>
            </a:pPr>
            <a:r>
              <a:rPr lang="en-US" dirty="0"/>
              <a:t>Make sure your contact information is up-to-date for all campus offices and your building coordinator. Call 911 for all very serious incidents of concern and then security office. Ext 8011</a:t>
            </a:r>
          </a:p>
          <a:p>
            <a:pPr marL="228600" indent="-228600" fontAlgn="b">
              <a:lnSpc>
                <a:spcPct val="150000"/>
              </a:lnSpc>
              <a:buFont typeface="+mj-lt"/>
              <a:buAutoNum type="arabicPeriod"/>
            </a:pPr>
            <a:r>
              <a:rPr lang="en-US" dirty="0"/>
              <a:t>Notify John Bohman of the incident</a:t>
            </a:r>
          </a:p>
          <a:p>
            <a:pPr marL="742950" lvl="1" indent="-285750" fontAlgn="b">
              <a:lnSpc>
                <a:spcPct val="150000"/>
              </a:lnSpc>
              <a:buFont typeface="Arial" panose="020B0604020202020204" pitchFamily="34" charset="0"/>
              <a:buChar char="•"/>
            </a:pPr>
            <a:r>
              <a:rPr lang="en-US" dirty="0"/>
              <a:t>Security will quickly send information to the Emergency Director/Coordinator to coordinate a response.</a:t>
            </a:r>
          </a:p>
          <a:p>
            <a:pPr marL="742950" lvl="1" indent="-285750" fontAlgn="b">
              <a:lnSpc>
                <a:spcPct val="150000"/>
              </a:lnSpc>
              <a:buFont typeface="Arial" panose="020B0604020202020204" pitchFamily="34" charset="0"/>
              <a:buChar char="•"/>
            </a:pPr>
            <a:r>
              <a:rPr lang="en-US" dirty="0"/>
              <a:t>What information will be needed to facilitate a quick response:</a:t>
            </a:r>
          </a:p>
          <a:p>
            <a:pPr marL="1200150" lvl="2" indent="-285750" fontAlgn="b">
              <a:lnSpc>
                <a:spcPct val="150000"/>
              </a:lnSpc>
              <a:buFont typeface="Courier New" panose="02070309020205020404" pitchFamily="49" charset="0"/>
              <a:buChar char="o"/>
            </a:pPr>
            <a:r>
              <a:rPr lang="en-US" dirty="0"/>
              <a:t>Nature of the emergency and specify details and location </a:t>
            </a:r>
          </a:p>
          <a:p>
            <a:pPr marL="1200150" lvl="2" indent="-285750" fontAlgn="b">
              <a:lnSpc>
                <a:spcPct val="150000"/>
              </a:lnSpc>
              <a:buFont typeface="Courier New" panose="02070309020205020404" pitchFamily="49" charset="0"/>
              <a:buChar char="o"/>
            </a:pPr>
            <a:r>
              <a:rPr lang="en-US" dirty="0"/>
              <a:t>Injury report of those in need</a:t>
            </a:r>
          </a:p>
          <a:p>
            <a:pPr marL="1200150" lvl="2" indent="-285750" fontAlgn="b">
              <a:lnSpc>
                <a:spcPct val="150000"/>
              </a:lnSpc>
              <a:buFont typeface="Courier New" panose="02070309020205020404" pitchFamily="49" charset="0"/>
              <a:buChar char="o"/>
            </a:pPr>
            <a:r>
              <a:rPr lang="en-US" dirty="0"/>
              <a:t>Who is missing from your building during a major incident of concern, such as a fire or active shooter</a:t>
            </a:r>
          </a:p>
          <a:p>
            <a:pPr marL="1200150" lvl="2" indent="-285750" fontAlgn="b">
              <a:lnSpc>
                <a:spcPct val="150000"/>
              </a:lnSpc>
              <a:buFont typeface="Courier New" panose="02070309020205020404" pitchFamily="49" charset="0"/>
              <a:buChar char="o"/>
            </a:pPr>
            <a:r>
              <a:rPr lang="en-US" dirty="0"/>
              <a:t>Basic damage report of equipment and structural issues of concern </a:t>
            </a:r>
          </a:p>
          <a:p>
            <a:pPr marL="1200150" lvl="2" indent="-285750" fontAlgn="b">
              <a:lnSpc>
                <a:spcPct val="150000"/>
              </a:lnSpc>
              <a:buFont typeface="Courier New" panose="02070309020205020404" pitchFamily="49" charset="0"/>
              <a:buChar char="o"/>
            </a:pPr>
            <a:r>
              <a:rPr lang="en-US" dirty="0"/>
              <a:t>Make notes and remain available if the police would like to speak with you as a first-hand witness</a:t>
            </a:r>
          </a:p>
          <a:p>
            <a:pPr marL="342900" lvl="0" indent="-342900" fontAlgn="b">
              <a:lnSpc>
                <a:spcPct val="150000"/>
              </a:lnSpc>
              <a:buFont typeface="+mj-lt"/>
              <a:buAutoNum type="arabicPeriod"/>
            </a:pPr>
            <a:r>
              <a:rPr lang="en-US" dirty="0"/>
              <a:t>Wait for further instructions from the Critical Incident Response team of next steps to follow.  John Waltz is our communications director.</a:t>
            </a:r>
          </a:p>
          <a:p>
            <a:pPr marL="384048" lvl="2" indent="0">
              <a:buNone/>
            </a:pPr>
            <a:endParaRPr lang="en-US" sz="2200" dirty="0"/>
          </a:p>
          <a:p>
            <a:pPr lvl="1">
              <a:buFont typeface="Arial" panose="020B0604020202020204" pitchFamily="34" charset="0"/>
              <a:buChar char="•"/>
            </a:pPr>
            <a:endParaRPr lang="en-US" sz="2600" dirty="0"/>
          </a:p>
          <a:p>
            <a:pPr>
              <a:buFont typeface="Arial" panose="020B0604020202020204" pitchFamily="34" charset="0"/>
              <a:buChar char="•"/>
            </a:pPr>
            <a:endParaRPr lang="en-US" sz="2800" dirty="0"/>
          </a:p>
          <a:p>
            <a:endParaRPr lang="en-US" sz="3100" dirty="0"/>
          </a:p>
          <a:p>
            <a:endParaRPr lang="en-US" dirty="0"/>
          </a:p>
        </p:txBody>
      </p:sp>
    </p:spTree>
    <p:extLst>
      <p:ext uri="{BB962C8B-B14F-4D97-AF65-F5344CB8AC3E}">
        <p14:creationId xmlns:p14="http://schemas.microsoft.com/office/powerpoint/2010/main" val="104074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6</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199671" y="304048"/>
            <a:ext cx="10882313" cy="549244"/>
          </a:xfrm>
        </p:spPr>
        <p:txBody>
          <a:bodyPr>
            <a:normAutofit/>
          </a:bodyPr>
          <a:lstStyle/>
          <a:p>
            <a:r>
              <a:rPr lang="en-US" sz="3200" b="1" dirty="0">
                <a:latin typeface="+mn-lt"/>
              </a:rPr>
              <a:t>UNDERSTANDING DIFFERENT RESPONSE PLANS </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272029" y="984250"/>
            <a:ext cx="11952986" cy="5093973"/>
          </a:xfrm>
        </p:spPr>
        <p:txBody>
          <a:bodyPr>
            <a:normAutofit/>
          </a:bodyPr>
          <a:lstStyle/>
          <a:p>
            <a:endParaRPr lang="en-US" sz="3100" dirty="0"/>
          </a:p>
          <a:p>
            <a:endParaRPr lang="en-US" dirty="0"/>
          </a:p>
        </p:txBody>
      </p:sp>
      <p:sp>
        <p:nvSpPr>
          <p:cNvPr id="5" name="Rectangle 4">
            <a:extLst>
              <a:ext uri="{FF2B5EF4-FFF2-40B4-BE49-F238E27FC236}">
                <a16:creationId xmlns:a16="http://schemas.microsoft.com/office/drawing/2014/main" id="{110E383F-14DA-4D89-9FE9-3143171B5A22}"/>
              </a:ext>
            </a:extLst>
          </p:cNvPr>
          <p:cNvSpPr/>
          <p:nvPr/>
        </p:nvSpPr>
        <p:spPr>
          <a:xfrm>
            <a:off x="272029" y="1318695"/>
            <a:ext cx="3962400" cy="2554545"/>
          </a:xfrm>
          <a:prstGeom prst="rect">
            <a:avLst/>
          </a:prstGeom>
        </p:spPr>
        <p:txBody>
          <a:bodyPr wrap="square">
            <a:spAutoFit/>
          </a:bodyPr>
          <a:lstStyle/>
          <a:p>
            <a:pPr lvl="0"/>
            <a:r>
              <a:rPr lang="en-US" sz="3200" dirty="0">
                <a:solidFill>
                  <a:srgbClr val="000000"/>
                </a:solidFill>
              </a:rPr>
              <a:t>LOCKDOWN</a:t>
            </a:r>
          </a:p>
          <a:p>
            <a:pPr lvl="0"/>
            <a:endParaRPr lang="en-US" sz="2000" dirty="0">
              <a:solidFill>
                <a:srgbClr val="000000"/>
              </a:solidFill>
            </a:endParaRPr>
          </a:p>
          <a:p>
            <a:pPr marL="285750" lvl="0" indent="-285750">
              <a:buFont typeface="Arial" panose="020B0604020202020204" pitchFamily="34" charset="0"/>
              <a:buChar char="•"/>
            </a:pPr>
            <a:r>
              <a:rPr lang="en-US" dirty="0">
                <a:solidFill>
                  <a:srgbClr val="000000"/>
                </a:solidFill>
              </a:rPr>
              <a:t>Armed Intruder</a:t>
            </a:r>
          </a:p>
          <a:p>
            <a:pPr marL="285750" lvl="0" indent="-285750">
              <a:buFont typeface="Arial" panose="020B0604020202020204" pitchFamily="34" charset="0"/>
              <a:buChar char="•"/>
            </a:pPr>
            <a:r>
              <a:rPr lang="en-US" dirty="0">
                <a:solidFill>
                  <a:srgbClr val="000000"/>
                </a:solidFill>
              </a:rPr>
              <a:t>Intruder posing threat</a:t>
            </a:r>
          </a:p>
          <a:p>
            <a:pPr marL="285750" lvl="0" indent="-285750">
              <a:buFont typeface="Arial" panose="020B0604020202020204" pitchFamily="34" charset="0"/>
              <a:buChar char="•"/>
            </a:pPr>
            <a:r>
              <a:rPr lang="en-US" dirty="0">
                <a:solidFill>
                  <a:srgbClr val="000000"/>
                </a:solidFill>
              </a:rPr>
              <a:t>Violence occurring onsite</a:t>
            </a:r>
          </a:p>
          <a:p>
            <a:pPr marL="285750" lvl="0" indent="-285750">
              <a:buFont typeface="Arial" panose="020B0604020202020204" pitchFamily="34" charset="0"/>
              <a:buChar char="•"/>
            </a:pPr>
            <a:r>
              <a:rPr lang="en-US" dirty="0">
                <a:solidFill>
                  <a:srgbClr val="000000"/>
                </a:solidFill>
              </a:rPr>
              <a:t>Violent person or incident nearby</a:t>
            </a:r>
          </a:p>
          <a:p>
            <a:pPr marL="285750" lvl="0" indent="-285750">
              <a:buFont typeface="Arial" panose="020B0604020202020204" pitchFamily="34" charset="0"/>
              <a:buChar char="•"/>
            </a:pPr>
            <a:r>
              <a:rPr lang="en-US" dirty="0">
                <a:solidFill>
                  <a:srgbClr val="000000"/>
                </a:solidFill>
              </a:rPr>
              <a:t>Notification of Person On route to commit violence</a:t>
            </a:r>
          </a:p>
        </p:txBody>
      </p:sp>
      <p:sp>
        <p:nvSpPr>
          <p:cNvPr id="7" name="Rectangle 6">
            <a:extLst>
              <a:ext uri="{FF2B5EF4-FFF2-40B4-BE49-F238E27FC236}">
                <a16:creationId xmlns:a16="http://schemas.microsoft.com/office/drawing/2014/main" id="{34BDB58F-1976-4F5C-93B6-E060EA459FE5}"/>
              </a:ext>
            </a:extLst>
          </p:cNvPr>
          <p:cNvSpPr/>
          <p:nvPr/>
        </p:nvSpPr>
        <p:spPr>
          <a:xfrm>
            <a:off x="8715445" y="1318695"/>
            <a:ext cx="3331553" cy="2000548"/>
          </a:xfrm>
          <a:prstGeom prst="rect">
            <a:avLst/>
          </a:prstGeom>
        </p:spPr>
        <p:txBody>
          <a:bodyPr wrap="square">
            <a:spAutoFit/>
          </a:bodyPr>
          <a:lstStyle/>
          <a:p>
            <a:pPr lvl="0"/>
            <a:r>
              <a:rPr lang="en-US" sz="3200" dirty="0">
                <a:solidFill>
                  <a:srgbClr val="000000"/>
                </a:solidFill>
              </a:rPr>
              <a:t>SHELTER-IN-PLACE</a:t>
            </a:r>
          </a:p>
          <a:p>
            <a:pPr marL="285750" lvl="0" indent="-285750">
              <a:buFont typeface="Arial" panose="020B0604020202020204" pitchFamily="34" charset="0"/>
              <a:buChar char="•"/>
            </a:pPr>
            <a:endParaRPr lang="en-US" sz="2000" dirty="0">
              <a:solidFill>
                <a:srgbClr val="000000"/>
              </a:solidFill>
            </a:endParaRPr>
          </a:p>
          <a:p>
            <a:pPr marL="285750" lvl="0" indent="-285750">
              <a:buFont typeface="Arial" panose="020B0604020202020204" pitchFamily="34" charset="0"/>
              <a:buChar char="•"/>
            </a:pPr>
            <a:r>
              <a:rPr lang="en-US" dirty="0">
                <a:solidFill>
                  <a:srgbClr val="000000"/>
                </a:solidFill>
              </a:rPr>
              <a:t>Hazardous Chemical</a:t>
            </a:r>
          </a:p>
          <a:p>
            <a:pPr marL="285750" lvl="0" indent="-285750">
              <a:buFont typeface="Arial" panose="020B0604020202020204" pitchFamily="34" charset="0"/>
              <a:buChar char="•"/>
            </a:pPr>
            <a:r>
              <a:rPr lang="en-US" dirty="0">
                <a:solidFill>
                  <a:srgbClr val="000000"/>
                </a:solidFill>
              </a:rPr>
              <a:t>Short term Utility Outage</a:t>
            </a:r>
          </a:p>
          <a:p>
            <a:pPr marL="285750" lvl="0" indent="-285750">
              <a:buFont typeface="Arial" panose="020B0604020202020204" pitchFamily="34" charset="0"/>
              <a:buChar char="•"/>
            </a:pPr>
            <a:r>
              <a:rPr lang="en-US" dirty="0">
                <a:solidFill>
                  <a:srgbClr val="000000"/>
                </a:solidFill>
              </a:rPr>
              <a:t>Tornado Warning</a:t>
            </a:r>
          </a:p>
          <a:p>
            <a:pPr marL="285750" lvl="0" indent="-285750">
              <a:buFont typeface="Arial" panose="020B0604020202020204" pitchFamily="34" charset="0"/>
              <a:buChar char="•"/>
            </a:pPr>
            <a:r>
              <a:rPr lang="en-US" dirty="0">
                <a:solidFill>
                  <a:srgbClr val="000000"/>
                </a:solidFill>
              </a:rPr>
              <a:t>Severe Thunderstorm Warning</a:t>
            </a:r>
          </a:p>
        </p:txBody>
      </p:sp>
      <p:sp>
        <p:nvSpPr>
          <p:cNvPr id="9" name="Rectangle 8">
            <a:extLst>
              <a:ext uri="{FF2B5EF4-FFF2-40B4-BE49-F238E27FC236}">
                <a16:creationId xmlns:a16="http://schemas.microsoft.com/office/drawing/2014/main" id="{05A3D052-70E9-447D-A4BC-FB1EF77873B8}"/>
              </a:ext>
            </a:extLst>
          </p:cNvPr>
          <p:cNvSpPr/>
          <p:nvPr/>
        </p:nvSpPr>
        <p:spPr>
          <a:xfrm>
            <a:off x="3783439" y="1318695"/>
            <a:ext cx="4772203" cy="4401205"/>
          </a:xfrm>
          <a:prstGeom prst="rect">
            <a:avLst/>
          </a:prstGeom>
        </p:spPr>
        <p:txBody>
          <a:bodyPr wrap="square">
            <a:spAutoFit/>
          </a:bodyPr>
          <a:lstStyle/>
          <a:p>
            <a:pPr lvl="0"/>
            <a:r>
              <a:rPr lang="en-US" sz="3200" dirty="0">
                <a:solidFill>
                  <a:srgbClr val="000000"/>
                </a:solidFill>
              </a:rPr>
              <a:t>EVACUATION/RELOCATION </a:t>
            </a:r>
          </a:p>
          <a:p>
            <a:pPr marL="742950" lvl="1" indent="-285750">
              <a:buFont typeface="Arial" panose="020B0604020202020204" pitchFamily="34" charset="0"/>
              <a:buChar char="•"/>
            </a:pPr>
            <a:endParaRPr lang="en-US" sz="1400" dirty="0">
              <a:solidFill>
                <a:srgbClr val="000000"/>
              </a:solidFill>
            </a:endParaRPr>
          </a:p>
          <a:p>
            <a:pPr marL="742950" lvl="1" indent="-285750">
              <a:buFont typeface="Arial" panose="020B0604020202020204" pitchFamily="34" charset="0"/>
              <a:buChar char="•"/>
            </a:pPr>
            <a:r>
              <a:rPr lang="en-US" dirty="0">
                <a:solidFill>
                  <a:srgbClr val="000000"/>
                </a:solidFill>
              </a:rPr>
              <a:t>Fire </a:t>
            </a:r>
          </a:p>
          <a:p>
            <a:pPr marL="742950" lvl="1" indent="-285750">
              <a:buFont typeface="Arial" panose="020B0604020202020204" pitchFamily="34" charset="0"/>
              <a:buChar char="•"/>
            </a:pPr>
            <a:r>
              <a:rPr lang="en-US" dirty="0">
                <a:solidFill>
                  <a:srgbClr val="000000"/>
                </a:solidFill>
              </a:rPr>
              <a:t>Hazardous Chemical </a:t>
            </a:r>
          </a:p>
          <a:p>
            <a:pPr marL="742950" lvl="1" indent="-285750">
              <a:buFont typeface="Arial" panose="020B0604020202020204" pitchFamily="34" charset="0"/>
              <a:buChar char="•"/>
            </a:pPr>
            <a:r>
              <a:rPr lang="en-US" dirty="0">
                <a:solidFill>
                  <a:srgbClr val="000000"/>
                </a:solidFill>
              </a:rPr>
              <a:t>Natural Gas Leak </a:t>
            </a:r>
          </a:p>
          <a:p>
            <a:pPr marL="742950" lvl="1" indent="-285750">
              <a:buFont typeface="Arial" panose="020B0604020202020204" pitchFamily="34" charset="0"/>
              <a:buChar char="•"/>
            </a:pPr>
            <a:r>
              <a:rPr lang="en-US" dirty="0">
                <a:solidFill>
                  <a:srgbClr val="000000"/>
                </a:solidFill>
              </a:rPr>
              <a:t>Long-term Utility Outage </a:t>
            </a:r>
          </a:p>
          <a:p>
            <a:pPr marL="742950" lvl="1" indent="-285750">
              <a:buFont typeface="Arial" panose="020B0604020202020204" pitchFamily="34" charset="0"/>
              <a:buChar char="•"/>
            </a:pPr>
            <a:r>
              <a:rPr lang="en-US" dirty="0">
                <a:solidFill>
                  <a:srgbClr val="000000"/>
                </a:solidFill>
              </a:rPr>
              <a:t>Bomb Threat</a:t>
            </a:r>
          </a:p>
          <a:p>
            <a:pPr marL="742950" lvl="1" indent="-285750">
              <a:buFont typeface="Arial" panose="020B0604020202020204" pitchFamily="34" charset="0"/>
              <a:buChar char="•"/>
            </a:pPr>
            <a:r>
              <a:rPr lang="en-US" dirty="0">
                <a:solidFill>
                  <a:srgbClr val="000000"/>
                </a:solidFill>
              </a:rPr>
              <a:t>Earthquake</a:t>
            </a:r>
          </a:p>
          <a:p>
            <a:pPr marL="742950" lvl="1" indent="-285750">
              <a:buFont typeface="Arial" panose="020B0604020202020204" pitchFamily="34" charset="0"/>
              <a:buChar char="•"/>
            </a:pPr>
            <a:r>
              <a:rPr lang="en-US" dirty="0">
                <a:solidFill>
                  <a:srgbClr val="000000"/>
                </a:solidFill>
              </a:rPr>
              <a:t>Aftermath of an Active Shooter Incident </a:t>
            </a:r>
          </a:p>
          <a:p>
            <a:pPr marL="742950" lvl="1" indent="-285750">
              <a:buFont typeface="Arial" panose="020B0604020202020204" pitchFamily="34" charset="0"/>
              <a:buChar char="•"/>
            </a:pPr>
            <a:r>
              <a:rPr lang="en-US" dirty="0">
                <a:solidFill>
                  <a:srgbClr val="000000"/>
                </a:solidFill>
              </a:rPr>
              <a:t>Severe Weather </a:t>
            </a:r>
          </a:p>
          <a:p>
            <a:pPr marL="1200150" lvl="2" indent="-285750">
              <a:buFont typeface="Courier New" panose="02070309020205020404" pitchFamily="49" charset="0"/>
              <a:buChar char="o"/>
            </a:pPr>
            <a:r>
              <a:rPr lang="en-US" dirty="0">
                <a:solidFill>
                  <a:srgbClr val="000000"/>
                </a:solidFill>
              </a:rPr>
              <a:t>Academic Dean will provide guidance and communications through EMO system.</a:t>
            </a:r>
          </a:p>
          <a:p>
            <a:pPr marL="1657350" lvl="3" indent="-285750">
              <a:buFont typeface="Arial" panose="020B0604020202020204" pitchFamily="34" charset="0"/>
              <a:buChar char="•"/>
            </a:pPr>
            <a:r>
              <a:rPr lang="en-US" dirty="0">
                <a:solidFill>
                  <a:srgbClr val="000000"/>
                </a:solidFill>
              </a:rPr>
              <a:t>Winter Storm </a:t>
            </a:r>
          </a:p>
          <a:p>
            <a:pPr marL="1657350" lvl="3" indent="-285750">
              <a:buFont typeface="Arial" panose="020B0604020202020204" pitchFamily="34" charset="0"/>
              <a:buChar char="•"/>
            </a:pPr>
            <a:r>
              <a:rPr lang="en-US" dirty="0">
                <a:solidFill>
                  <a:srgbClr val="000000"/>
                </a:solidFill>
              </a:rPr>
              <a:t>Flooding</a:t>
            </a:r>
            <a:endParaRPr lang="en-US" sz="1400" dirty="0">
              <a:solidFill>
                <a:srgbClr val="000000"/>
              </a:solidFill>
            </a:endParaRPr>
          </a:p>
        </p:txBody>
      </p:sp>
      <p:sp>
        <p:nvSpPr>
          <p:cNvPr id="6" name="TextBox 5">
            <a:extLst>
              <a:ext uri="{FF2B5EF4-FFF2-40B4-BE49-F238E27FC236}">
                <a16:creationId xmlns:a16="http://schemas.microsoft.com/office/drawing/2014/main" id="{E92C4569-DE2A-4807-98DC-42990809FE8C}"/>
              </a:ext>
            </a:extLst>
          </p:cNvPr>
          <p:cNvSpPr txBox="1"/>
          <p:nvPr/>
        </p:nvSpPr>
        <p:spPr>
          <a:xfrm>
            <a:off x="228316" y="5870575"/>
            <a:ext cx="11738791" cy="307777"/>
          </a:xfrm>
          <a:prstGeom prst="rect">
            <a:avLst/>
          </a:prstGeom>
          <a:noFill/>
        </p:spPr>
        <p:txBody>
          <a:bodyPr wrap="none" rtlCol="0">
            <a:spAutoFit/>
          </a:bodyPr>
          <a:lstStyle/>
          <a:p>
            <a:pPr algn="ctr"/>
            <a:r>
              <a:rPr lang="en-US" sz="1400" dirty="0"/>
              <a:t>*If warranted, campus personnel may be asked to transition through the three responses as the situation on the ground changes or moves to a different phase</a:t>
            </a:r>
          </a:p>
        </p:txBody>
      </p:sp>
    </p:spTree>
    <p:extLst>
      <p:ext uri="{BB962C8B-B14F-4D97-AF65-F5344CB8AC3E}">
        <p14:creationId xmlns:p14="http://schemas.microsoft.com/office/powerpoint/2010/main" val="152270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274" y="816638"/>
            <a:ext cx="10786041" cy="977138"/>
          </a:xfrm>
        </p:spPr>
        <p:txBody>
          <a:bodyPr>
            <a:normAutofit/>
          </a:bodyPr>
          <a:lstStyle/>
          <a:p>
            <a:r>
              <a:rPr lang="en-US" sz="6000" dirty="0">
                <a:solidFill>
                  <a:schemeClr val="tx1"/>
                </a:solidFill>
              </a:rPr>
              <a:t>EMERGENCY ACTION PLANNING</a:t>
            </a:r>
          </a:p>
        </p:txBody>
      </p:sp>
      <p:sp>
        <p:nvSpPr>
          <p:cNvPr id="3" name="Subtitle 2"/>
          <p:cNvSpPr>
            <a:spLocks noGrp="1"/>
          </p:cNvSpPr>
          <p:nvPr>
            <p:ph type="subTitle" idx="1"/>
          </p:nvPr>
        </p:nvSpPr>
        <p:spPr>
          <a:xfrm>
            <a:off x="1074993" y="1898267"/>
            <a:ext cx="10475321" cy="627863"/>
          </a:xfrm>
        </p:spPr>
        <p:txBody>
          <a:bodyPr>
            <a:normAutofit/>
          </a:bodyPr>
          <a:lstStyle/>
          <a:p>
            <a:r>
              <a:rPr lang="en-US" sz="2000" dirty="0"/>
              <a:t>A preparation guide for employees at West Virginia Wesleyan College</a:t>
            </a:r>
          </a:p>
        </p:txBody>
      </p:sp>
      <p:sp>
        <p:nvSpPr>
          <p:cNvPr id="4" name="Slide Number Placeholder 3">
            <a:extLst>
              <a:ext uri="{FF2B5EF4-FFF2-40B4-BE49-F238E27FC236}">
                <a16:creationId xmlns:a16="http://schemas.microsoft.com/office/drawing/2014/main" id="{944A2F2B-E33E-47A9-9B50-218813625C30}"/>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Picture 5">
            <a:extLst>
              <a:ext uri="{FF2B5EF4-FFF2-40B4-BE49-F238E27FC236}">
                <a16:creationId xmlns:a16="http://schemas.microsoft.com/office/drawing/2014/main" id="{70EF9C9C-5C61-4EA6-A21D-9E0E873C5906}"/>
              </a:ext>
            </a:extLst>
          </p:cNvPr>
          <p:cNvPicPr>
            <a:picLocks noChangeAspect="1"/>
          </p:cNvPicPr>
          <p:nvPr/>
        </p:nvPicPr>
        <p:blipFill>
          <a:blip r:embed="rId2"/>
          <a:stretch>
            <a:fillRect/>
          </a:stretch>
        </p:blipFill>
        <p:spPr>
          <a:xfrm>
            <a:off x="7643067" y="4068724"/>
            <a:ext cx="3082369" cy="1972638"/>
          </a:xfrm>
          <a:prstGeom prst="rect">
            <a:avLst/>
          </a:prstGeom>
        </p:spPr>
      </p:pic>
      <p:sp>
        <p:nvSpPr>
          <p:cNvPr id="5" name="TextBox 4">
            <a:extLst>
              <a:ext uri="{FF2B5EF4-FFF2-40B4-BE49-F238E27FC236}">
                <a16:creationId xmlns:a16="http://schemas.microsoft.com/office/drawing/2014/main" id="{28B81462-9E9C-47CA-9116-55EDE45BAE05}"/>
              </a:ext>
            </a:extLst>
          </p:cNvPr>
          <p:cNvSpPr txBox="1"/>
          <p:nvPr/>
        </p:nvSpPr>
        <p:spPr>
          <a:xfrm>
            <a:off x="1074993" y="2961314"/>
            <a:ext cx="6668046" cy="1015663"/>
          </a:xfrm>
          <a:prstGeom prst="rect">
            <a:avLst/>
          </a:prstGeom>
          <a:noFill/>
        </p:spPr>
        <p:txBody>
          <a:bodyPr wrap="square" rtlCol="0">
            <a:spAutoFit/>
          </a:bodyPr>
          <a:lstStyle/>
          <a:p>
            <a:r>
              <a:rPr lang="en-US" sz="6000" b="1" dirty="0"/>
              <a:t>LOCKDOWNS</a:t>
            </a:r>
          </a:p>
        </p:txBody>
      </p:sp>
    </p:spTree>
    <p:extLst>
      <p:ext uri="{BB962C8B-B14F-4D97-AF65-F5344CB8AC3E}">
        <p14:creationId xmlns:p14="http://schemas.microsoft.com/office/powerpoint/2010/main" val="296209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8</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208548" y="355106"/>
            <a:ext cx="10882313" cy="629143"/>
          </a:xfrm>
        </p:spPr>
        <p:txBody>
          <a:bodyPr>
            <a:normAutofit/>
          </a:bodyPr>
          <a:lstStyle/>
          <a:p>
            <a:r>
              <a:rPr lang="en-US" sz="3200" b="1" dirty="0">
                <a:latin typeface="+mn-lt"/>
              </a:rPr>
              <a:t>LOCKDOWN DEFINITION</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369220" y="1050152"/>
            <a:ext cx="11004633" cy="5093973"/>
          </a:xfrm>
        </p:spPr>
        <p:txBody>
          <a:bodyPr>
            <a:normAutofit/>
          </a:bodyPr>
          <a:lstStyle/>
          <a:p>
            <a:pPr lvl="1">
              <a:buFont typeface="Arial" panose="020B0604020202020204" pitchFamily="34" charset="0"/>
              <a:buChar char="•"/>
            </a:pPr>
            <a:r>
              <a:rPr lang="en-US" sz="2400" dirty="0"/>
              <a:t>Those conditions requiring complete separation and protection of occupants from any issue of concern regarding an existing internal or external situation that could directly threaten their safety.</a:t>
            </a:r>
          </a:p>
          <a:p>
            <a:pPr marL="201168" lvl="1" indent="0">
              <a:buNone/>
            </a:pPr>
            <a:endParaRPr lang="en-US" sz="1400" dirty="0"/>
          </a:p>
          <a:p>
            <a:pPr lvl="1">
              <a:buFont typeface="Arial" panose="020B0604020202020204" pitchFamily="34" charset="0"/>
              <a:buChar char="•"/>
            </a:pPr>
            <a:r>
              <a:rPr lang="en-US" sz="2400" dirty="0"/>
              <a:t>An emergency LOCKDOWN is declared when, in the opinion of Emergency Director or Coordinator,  a situation exists that threatens the safety of occupants and requires staff and visitors to remain in their respective office locations with doors shut and locked if possible.  The primary objective is to protect occupants from danger.</a:t>
            </a:r>
          </a:p>
          <a:p>
            <a:pPr marL="201168" lvl="1" indent="0">
              <a:buNone/>
            </a:pPr>
            <a:endParaRPr lang="en-US" sz="1400" dirty="0"/>
          </a:p>
          <a:p>
            <a:pPr lvl="1">
              <a:buFont typeface="Arial" panose="020B0604020202020204" pitchFamily="34" charset="0"/>
              <a:buChar char="•"/>
            </a:pPr>
            <a:r>
              <a:rPr lang="en-US" sz="2400" dirty="0"/>
              <a:t>During a LOCKDOWN, doors should be locked, and no one should leave or enter the room.  </a:t>
            </a:r>
          </a:p>
          <a:p>
            <a:pPr marL="201168" lvl="1" indent="0">
              <a:buNone/>
            </a:pPr>
            <a:endParaRPr lang="en-US" sz="1400" dirty="0"/>
          </a:p>
          <a:p>
            <a:pPr lvl="1">
              <a:buFont typeface="Arial" panose="020B0604020202020204" pitchFamily="34" charset="0"/>
              <a:buChar char="•"/>
            </a:pPr>
            <a:r>
              <a:rPr lang="en-US" sz="2400" dirty="0"/>
              <a:t>LOCKDOWN should continue until the Emergency Director announce ALL CLEAR.</a:t>
            </a:r>
          </a:p>
          <a:p>
            <a:endParaRPr lang="en-US" sz="3100" dirty="0"/>
          </a:p>
          <a:p>
            <a:endParaRPr lang="en-US" dirty="0"/>
          </a:p>
        </p:txBody>
      </p:sp>
    </p:spTree>
    <p:extLst>
      <p:ext uri="{BB962C8B-B14F-4D97-AF65-F5344CB8AC3E}">
        <p14:creationId xmlns:p14="http://schemas.microsoft.com/office/powerpoint/2010/main" val="82024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9F232-6216-471A-8E47-F923B05A61D4}"/>
              </a:ext>
            </a:extLst>
          </p:cNvPr>
          <p:cNvSpPr>
            <a:spLocks noGrp="1"/>
          </p:cNvSpPr>
          <p:nvPr>
            <p:ph type="sldNum" sz="quarter" idx="12"/>
          </p:nvPr>
        </p:nvSpPr>
        <p:spPr/>
        <p:txBody>
          <a:bodyPr/>
          <a:lstStyle/>
          <a:p>
            <a:fld id="{519954A3-9DFD-4C44-94BA-B95130A3BA1C}" type="slidenum">
              <a:rPr lang="en-US" smtClean="0"/>
              <a:t>9</a:t>
            </a:fld>
            <a:endParaRPr lang="en-US" dirty="0"/>
          </a:p>
        </p:txBody>
      </p:sp>
      <p:sp>
        <p:nvSpPr>
          <p:cNvPr id="2" name="Title 1">
            <a:extLst>
              <a:ext uri="{FF2B5EF4-FFF2-40B4-BE49-F238E27FC236}">
                <a16:creationId xmlns:a16="http://schemas.microsoft.com/office/drawing/2014/main" id="{F7B7CD28-15C0-45A1-B955-237202D4E620}"/>
              </a:ext>
            </a:extLst>
          </p:cNvPr>
          <p:cNvSpPr>
            <a:spLocks noGrp="1"/>
          </p:cNvSpPr>
          <p:nvPr>
            <p:ph type="title" idx="4294967295"/>
          </p:nvPr>
        </p:nvSpPr>
        <p:spPr>
          <a:xfrm>
            <a:off x="265552" y="426128"/>
            <a:ext cx="10882313" cy="580698"/>
          </a:xfrm>
        </p:spPr>
        <p:txBody>
          <a:bodyPr>
            <a:normAutofit/>
          </a:bodyPr>
          <a:lstStyle/>
          <a:p>
            <a:r>
              <a:rPr lang="en-US" sz="3200" b="1" dirty="0">
                <a:latin typeface="+mn-lt"/>
              </a:rPr>
              <a:t>LOCKDOWN TYPE OF INCIDENTS</a:t>
            </a:r>
          </a:p>
        </p:txBody>
      </p:sp>
      <p:sp>
        <p:nvSpPr>
          <p:cNvPr id="3" name="Content Placeholder 2">
            <a:extLst>
              <a:ext uri="{FF2B5EF4-FFF2-40B4-BE49-F238E27FC236}">
                <a16:creationId xmlns:a16="http://schemas.microsoft.com/office/drawing/2014/main" id="{17B6143D-2389-4998-AFCF-366883E9260F}"/>
              </a:ext>
            </a:extLst>
          </p:cNvPr>
          <p:cNvSpPr>
            <a:spLocks noGrp="1"/>
          </p:cNvSpPr>
          <p:nvPr>
            <p:ph idx="4294967295"/>
          </p:nvPr>
        </p:nvSpPr>
        <p:spPr>
          <a:xfrm>
            <a:off x="265552" y="1082180"/>
            <a:ext cx="11476771" cy="5092117"/>
          </a:xfrm>
        </p:spPr>
        <p:txBody>
          <a:bodyPr>
            <a:normAutofit/>
          </a:bodyPr>
          <a:lstStyle/>
          <a:p>
            <a:pPr lvl="1">
              <a:lnSpc>
                <a:spcPct val="200000"/>
              </a:lnSpc>
              <a:buFont typeface="Arial" panose="020B0604020202020204" pitchFamily="34" charset="0"/>
              <a:buChar char="•"/>
            </a:pPr>
            <a:r>
              <a:rPr lang="en-US" sz="3200" b="1" dirty="0"/>
              <a:t>Armed Intruder</a:t>
            </a:r>
          </a:p>
          <a:p>
            <a:pPr lvl="1">
              <a:lnSpc>
                <a:spcPct val="200000"/>
              </a:lnSpc>
              <a:buFont typeface="Arial" panose="020B0604020202020204" pitchFamily="34" charset="0"/>
              <a:buChar char="•"/>
            </a:pPr>
            <a:r>
              <a:rPr lang="en-US" sz="3200" b="1" dirty="0"/>
              <a:t>Intruder Posing Threat</a:t>
            </a:r>
          </a:p>
          <a:p>
            <a:pPr lvl="1">
              <a:lnSpc>
                <a:spcPct val="200000"/>
              </a:lnSpc>
              <a:buFont typeface="Arial" panose="020B0604020202020204" pitchFamily="34" charset="0"/>
              <a:buChar char="•"/>
            </a:pPr>
            <a:r>
              <a:rPr lang="en-US" sz="3200" b="1" dirty="0"/>
              <a:t>Violence occurring onsite, violent person or incident nearby</a:t>
            </a:r>
          </a:p>
          <a:p>
            <a:pPr lvl="1">
              <a:lnSpc>
                <a:spcPct val="200000"/>
              </a:lnSpc>
              <a:buFont typeface="Arial" panose="020B0604020202020204" pitchFamily="34" charset="0"/>
              <a:buChar char="•"/>
            </a:pPr>
            <a:r>
              <a:rPr lang="en-US" sz="3200" b="1" dirty="0"/>
              <a:t>Notification of person en route to commit violence </a:t>
            </a:r>
          </a:p>
          <a:p>
            <a:endParaRPr lang="en-US" sz="3100" dirty="0"/>
          </a:p>
          <a:p>
            <a:endParaRPr lang="en-US" dirty="0"/>
          </a:p>
        </p:txBody>
      </p:sp>
    </p:spTree>
    <p:extLst>
      <p:ext uri="{BB962C8B-B14F-4D97-AF65-F5344CB8AC3E}">
        <p14:creationId xmlns:p14="http://schemas.microsoft.com/office/powerpoint/2010/main" val="385636103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43012</TotalTime>
  <Words>4381</Words>
  <Application>Microsoft Office PowerPoint</Application>
  <PresentationFormat>Widescreen</PresentationFormat>
  <Paragraphs>556</Paragraphs>
  <Slides>35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Calibri</vt:lpstr>
      <vt:lpstr>Calibri Light</vt:lpstr>
      <vt:lpstr>Courier New</vt:lpstr>
      <vt:lpstr>Retrospect</vt:lpstr>
      <vt:lpstr>EMERGENCY ACTION PLANNING</vt:lpstr>
      <vt:lpstr>Summary</vt:lpstr>
      <vt:lpstr>PowerPoint Presentation</vt:lpstr>
      <vt:lpstr>What to say to students in a crisis situation</vt:lpstr>
      <vt:lpstr>How to trigger an emergency response for help:</vt:lpstr>
      <vt:lpstr>UNDERSTANDING DIFFERENT RESPONSE PLANS </vt:lpstr>
      <vt:lpstr>EMERGENCY ACTION PLANNING</vt:lpstr>
      <vt:lpstr>LOCKDOWN DEFINITION</vt:lpstr>
      <vt:lpstr>LOCKDOWN TYPE OF INCIDENTS</vt:lpstr>
      <vt:lpstr>PowerPoint Presentation</vt:lpstr>
      <vt:lpstr>HOW TO RESPOND IF AN ACTIVE SHOOTER/ATTACKER EVENT OCCURS </vt:lpstr>
      <vt:lpstr>Run, Hide, Fight</vt:lpstr>
      <vt:lpstr>Run, Hide, Fight</vt:lpstr>
      <vt:lpstr>Run, Hide, Fight</vt:lpstr>
      <vt:lpstr>INFORMATION YOU SHOULD PROVIDE TO POLICE  OR 911 OPERATOR</vt:lpstr>
      <vt:lpstr>What To Do If You are a Hostage:</vt:lpstr>
      <vt:lpstr>How to react when Police arrives:</vt:lpstr>
      <vt:lpstr>What to expect when Police arrives:</vt:lpstr>
      <vt:lpstr>What to expect after you reach safety:</vt:lpstr>
      <vt:lpstr>What to expect after you reach safety:</vt:lpstr>
      <vt:lpstr>Summarizing Run Hide Fight Protocols</vt:lpstr>
      <vt:lpstr>EMERGENCY ACTION PLANNING</vt:lpstr>
      <vt:lpstr>HOW TO RESPOND WITH AN “EVACUATION” ORDER</vt:lpstr>
      <vt:lpstr>PowerPoint Presentation</vt:lpstr>
      <vt:lpstr>PowerPoint Presentation</vt:lpstr>
      <vt:lpstr>EMERGENCY ACTION PLANNING</vt:lpstr>
      <vt:lpstr>SHELTER IN PLACE</vt:lpstr>
      <vt:lpstr>HOW TO RESPOND WITH A “SHELTER IN PLACE” ORDER</vt:lpstr>
      <vt:lpstr>PowerPoint Presentation</vt:lpstr>
      <vt:lpstr>EMERGENCY ACTION PLANNING</vt:lpstr>
      <vt:lpstr>BOMB THREAT PROTOCOLS</vt:lpstr>
      <vt:lpstr>BOMB THREAT PROTOCOLS-SUSPICIOUS ITEM</vt:lpstr>
      <vt:lpstr>BOMB THREAT PROTOCOLS-SUSPICIOUS ITEM CONT.</vt:lpstr>
      <vt:lpstr>PowerPoint Presentation</vt:lpstr>
      <vt:lpstr>CRISIS AFTERMATH – RECOVERY PHASE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Plan - Employee WVWC</dc:title>
  <dc:creator>bohman_j@wvwc.edu</dc:creator>
  <cp:lastModifiedBy>Bohman, John</cp:lastModifiedBy>
  <cp:revision>537</cp:revision>
  <cp:lastPrinted>2022-01-14T16:46:45Z</cp:lastPrinted>
  <dcterms:created xsi:type="dcterms:W3CDTF">2019-09-23T19:22:49Z</dcterms:created>
  <dcterms:modified xsi:type="dcterms:W3CDTF">2024-01-29T14:57:33Z</dcterms:modified>
</cp:coreProperties>
</file>